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23"/>
  </p:notesMasterIdLst>
  <p:sldIdLst>
    <p:sldId id="256" r:id="rId2"/>
    <p:sldId id="258" r:id="rId3"/>
    <p:sldId id="284" r:id="rId4"/>
    <p:sldId id="259" r:id="rId5"/>
    <p:sldId id="289" r:id="rId6"/>
    <p:sldId id="257" r:id="rId7"/>
    <p:sldId id="283" r:id="rId8"/>
    <p:sldId id="260" r:id="rId9"/>
    <p:sldId id="262" r:id="rId10"/>
    <p:sldId id="288" r:id="rId11"/>
    <p:sldId id="263" r:id="rId12"/>
    <p:sldId id="282" r:id="rId13"/>
    <p:sldId id="267" r:id="rId14"/>
    <p:sldId id="291" r:id="rId15"/>
    <p:sldId id="290" r:id="rId16"/>
    <p:sldId id="268" r:id="rId17"/>
    <p:sldId id="269" r:id="rId18"/>
    <p:sldId id="274" r:id="rId19"/>
    <p:sldId id="270" r:id="rId20"/>
    <p:sldId id="292" r:id="rId21"/>
    <p:sldId id="28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7EE93A-0CED-4E9E-90EB-9788D474B682}">
  <a:tblStyle styleId="{1C7EE93A-0CED-4E9E-90EB-9788D474B6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831" autoAdjust="0"/>
  </p:normalViewPr>
  <p:slideViewPr>
    <p:cSldViewPr snapToGrid="0">
      <p:cViewPr varScale="1">
        <p:scale>
          <a:sx n="85" d="100"/>
          <a:sy n="85" d="100"/>
        </p:scale>
        <p:origin x="96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8:28:31.330"/>
    </inkml:context>
    <inkml:brush xml:id="br0">
      <inkml:brushProperty name="width" value="0.025" units="cm"/>
      <inkml:brushProperty name="height" value="0.02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8:28:36.706"/>
    </inkml:context>
    <inkml:brush xml:id="br0">
      <inkml:brushProperty name="width" value="0.05" units="cm"/>
      <inkml:brushProperty name="height" value="0.0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8:28:39.598"/>
    </inkml:context>
    <inkml:brush xml:id="br0">
      <inkml:brushProperty name="width" value="0.05" units="cm"/>
      <inkml:brushProperty name="height" value="0.05" units="cm"/>
    </inkml:brush>
  </inkml:definitions>
  <inkml:trace contextRef="#ctx0" brushRef="#br0">27 0 24575,'-1'0'0,"0"1"0,1-1 0,-1 0 0,0 0 0,1 1 0,-1-1 0,0 0 0,1 1 0,-1-1 0,0 1 0,1-1 0,-1 1 0,1-1 0,-1 1 0,1-1 0,-1 1 0,1 0 0,0-1 0,-1 1 0,1 0 0,0-1 0,-1 1 0,1 0 0,0-1 0,0 1 0,-1 1 0,-3 23 0,3-22 0,-6 88 0,7 137 0,2-100 0,-2 65-1365,0-157-5461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8:28:45.945"/>
    </inkml:context>
    <inkml:brush xml:id="br0">
      <inkml:brushProperty name="width" value="0.05" units="cm"/>
      <inkml:brushProperty name="height" value="0.05" units="cm"/>
    </inkml:brush>
  </inkml:definitions>
  <inkml:trace contextRef="#ctx0" brushRef="#br0">1 0 24575,'-1'83'-120,"21"440"-1125,-17-498-5581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0.png"/><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customXml" Target="../ink/ink4.xml"/><Relationship Id="rId2" Type="http://schemas.openxmlformats.org/officeDocument/2006/relationships/image" Target="../media/image25.png"/><Relationship Id="rId1" Type="http://schemas.openxmlformats.org/officeDocument/2006/relationships/slideLayout" Target="../slideLayouts/slideLayout24.xml"/><Relationship Id="rId6" Type="http://schemas.openxmlformats.org/officeDocument/2006/relationships/customXml" Target="../ink/ink1.xml"/><Relationship Id="rId11" Type="http://schemas.openxmlformats.org/officeDocument/2006/relationships/image" Target="../media/image29.png"/><Relationship Id="rId5" Type="http://schemas.microsoft.com/office/2007/relationships/hdphoto" Target="../media/hdphoto2.wdp"/><Relationship Id="rId10" Type="http://schemas.openxmlformats.org/officeDocument/2006/relationships/customXml" Target="../ink/ink3.xml"/><Relationship Id="rId4" Type="http://schemas.openxmlformats.org/officeDocument/2006/relationships/image" Target="../media/image26.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3.png"/><Relationship Id="rId5" Type="http://schemas.microsoft.com/office/2007/relationships/hdphoto" Target="../media/hdphoto4.wdp"/><Relationship Id="rId4" Type="http://schemas.openxmlformats.org/officeDocument/2006/relationships/image" Target="../media/image32.png"/><Relationship Id="rId9"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11.wdp"/><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microsoft.com/office/2007/relationships/hdphoto" Target="../media/hdphoto8.wdp"/><Relationship Id="rId11" Type="http://schemas.openxmlformats.org/officeDocument/2006/relationships/image" Target="../media/image39.png"/><Relationship Id="rId5" Type="http://schemas.openxmlformats.org/officeDocument/2006/relationships/image" Target="../media/image36.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8.png"/><Relationship Id="rId14" Type="http://schemas.microsoft.com/office/2007/relationships/hdphoto" Target="../media/hdphoto12.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4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3953632" y="1309248"/>
            <a:ext cx="4887868" cy="17823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s-419" sz="3200" dirty="0"/>
              <a:t>DISEÑO Y FABRICACIÓN DE PRÓTESIS DE DEDO ÍNDICE</a:t>
            </a:r>
            <a:endParaRPr sz="3200" dirty="0"/>
          </a:p>
        </p:txBody>
      </p:sp>
      <p:sp>
        <p:nvSpPr>
          <p:cNvPr id="152" name="Google Shape;152;p33"/>
          <p:cNvSpPr txBox="1">
            <a:spLocks noGrp="1"/>
          </p:cNvSpPr>
          <p:nvPr>
            <p:ph type="subTitle" idx="1"/>
          </p:nvPr>
        </p:nvSpPr>
        <p:spPr>
          <a:xfrm>
            <a:off x="5276743" y="3194313"/>
            <a:ext cx="3867257" cy="14367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s-MX" sz="1600" dirty="0"/>
          </a:p>
          <a:p>
            <a:pPr marL="0" lvl="0" indent="0" algn="l" rtl="0">
              <a:spcBef>
                <a:spcPts val="0"/>
              </a:spcBef>
              <a:spcAft>
                <a:spcPts val="0"/>
              </a:spcAft>
              <a:buNone/>
            </a:pPr>
            <a:endParaRPr lang="es-MX" sz="1600" dirty="0"/>
          </a:p>
          <a:p>
            <a:pPr marL="0" lvl="0" indent="0" algn="ctr" rtl="0">
              <a:lnSpc>
                <a:spcPct val="150000"/>
              </a:lnSpc>
              <a:spcBef>
                <a:spcPts val="600"/>
              </a:spcBef>
              <a:spcAft>
                <a:spcPts val="600"/>
              </a:spcAft>
              <a:buNone/>
            </a:pPr>
            <a:r>
              <a:rPr lang="es-MX" sz="1600" b="1" dirty="0"/>
              <a:t>Equipo #8:</a:t>
            </a:r>
          </a:p>
          <a:p>
            <a:pPr marL="285750" lvl="0" indent="-285750" algn="l" rtl="0">
              <a:spcBef>
                <a:spcPts val="0"/>
              </a:spcBef>
              <a:spcAft>
                <a:spcPts val="0"/>
              </a:spcAft>
              <a:buFont typeface="Arial" panose="020B0604020202020204" pitchFamily="34" charset="0"/>
              <a:buChar char="•"/>
            </a:pPr>
            <a:r>
              <a:rPr lang="es-MX" sz="1600" dirty="0" err="1"/>
              <a:t>Eimie</a:t>
            </a:r>
            <a:r>
              <a:rPr lang="es-MX" sz="1600" dirty="0"/>
              <a:t> Carolina Pereda Sánchez </a:t>
            </a:r>
          </a:p>
          <a:p>
            <a:pPr marL="285750" lvl="0" indent="-285750" algn="l" rtl="0">
              <a:spcBef>
                <a:spcPts val="0"/>
              </a:spcBef>
              <a:spcAft>
                <a:spcPts val="0"/>
              </a:spcAft>
              <a:buFont typeface="Arial" panose="020B0604020202020204" pitchFamily="34" charset="0"/>
              <a:buChar char="•"/>
            </a:pPr>
            <a:r>
              <a:rPr lang="es-MX" sz="1600" dirty="0"/>
              <a:t>Gloria Rosalía Domínguez Azueta</a:t>
            </a:r>
            <a:endParaRPr lang="es-MX" sz="1600" b="1" dirty="0"/>
          </a:p>
          <a:p>
            <a:pPr marL="285750" lvl="0" indent="-285750" algn="l" rtl="0">
              <a:spcBef>
                <a:spcPts val="0"/>
              </a:spcBef>
              <a:spcAft>
                <a:spcPts val="0"/>
              </a:spcAft>
              <a:buFont typeface="Arial" panose="020B0604020202020204" pitchFamily="34" charset="0"/>
              <a:buChar char="•"/>
            </a:pPr>
            <a:r>
              <a:rPr lang="es-MX" sz="1600" dirty="0"/>
              <a:t>Luis Lauro García Hernández</a:t>
            </a:r>
          </a:p>
          <a:p>
            <a:pPr marL="285750" lvl="0" indent="-285750" algn="l" rtl="0">
              <a:spcBef>
                <a:spcPts val="0"/>
              </a:spcBef>
              <a:spcAft>
                <a:spcPts val="0"/>
              </a:spcAft>
              <a:buFont typeface="Arial" panose="020B0604020202020204" pitchFamily="34" charset="0"/>
              <a:buChar char="•"/>
            </a:pPr>
            <a:r>
              <a:rPr lang="es-MX" sz="1600" dirty="0"/>
              <a:t>Jorge Luis Ávila Hernández</a:t>
            </a:r>
            <a:endParaRPr sz="1600" dirty="0"/>
          </a:p>
        </p:txBody>
      </p:sp>
      <p:cxnSp>
        <p:nvCxnSpPr>
          <p:cNvPr id="153" name="Google Shape;153;p33"/>
          <p:cNvCxnSpPr>
            <a:cxnSpLocks/>
          </p:cNvCxnSpPr>
          <p:nvPr/>
        </p:nvCxnSpPr>
        <p:spPr>
          <a:xfrm>
            <a:off x="4185727" y="2971470"/>
            <a:ext cx="5031423" cy="0"/>
          </a:xfrm>
          <a:prstGeom prst="straightConnector1">
            <a:avLst/>
          </a:prstGeom>
          <a:noFill/>
          <a:ln w="9525" cap="flat" cmpd="sng">
            <a:solidFill>
              <a:srgbClr val="434343"/>
            </a:solidFill>
            <a:prstDash val="solid"/>
            <a:round/>
            <a:headEnd type="none" w="med" len="med"/>
            <a:tailEnd type="none" w="med" len="med"/>
          </a:ln>
        </p:spPr>
      </p:cxnSp>
      <p:grpSp>
        <p:nvGrpSpPr>
          <p:cNvPr id="2" name="Google Shape;301;p38">
            <a:extLst>
              <a:ext uri="{FF2B5EF4-FFF2-40B4-BE49-F238E27FC236}">
                <a16:creationId xmlns:a16="http://schemas.microsoft.com/office/drawing/2014/main" id="{6F6CEA2B-05CC-E43F-882B-26BBA2432C3C}"/>
              </a:ext>
            </a:extLst>
          </p:cNvPr>
          <p:cNvGrpSpPr/>
          <p:nvPr/>
        </p:nvGrpSpPr>
        <p:grpSpPr>
          <a:xfrm>
            <a:off x="121128" y="828336"/>
            <a:ext cx="3692970" cy="3912200"/>
            <a:chOff x="411650" y="2156650"/>
            <a:chExt cx="2413075" cy="2556325"/>
          </a:xfrm>
        </p:grpSpPr>
        <p:sp>
          <p:nvSpPr>
            <p:cNvPr id="3" name="Google Shape;302;p38">
              <a:extLst>
                <a:ext uri="{FF2B5EF4-FFF2-40B4-BE49-F238E27FC236}">
                  <a16:creationId xmlns:a16="http://schemas.microsoft.com/office/drawing/2014/main" id="{835D42E8-6BBA-2AE6-597C-8C69BEB289EB}"/>
                </a:ext>
              </a:extLst>
            </p:cNvPr>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3;p38">
              <a:extLst>
                <a:ext uri="{FF2B5EF4-FFF2-40B4-BE49-F238E27FC236}">
                  <a16:creationId xmlns:a16="http://schemas.microsoft.com/office/drawing/2014/main" id="{CC94005E-C4D1-6015-C1D7-960192384371}"/>
                </a:ext>
              </a:extLst>
            </p:cNvPr>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4;p38">
              <a:extLst>
                <a:ext uri="{FF2B5EF4-FFF2-40B4-BE49-F238E27FC236}">
                  <a16:creationId xmlns:a16="http://schemas.microsoft.com/office/drawing/2014/main" id="{EF8E9FF4-A5C7-0496-1BD3-DAD7F04525EA}"/>
                </a:ext>
              </a:extLst>
            </p:cNvPr>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5;p38">
              <a:extLst>
                <a:ext uri="{FF2B5EF4-FFF2-40B4-BE49-F238E27FC236}">
                  <a16:creationId xmlns:a16="http://schemas.microsoft.com/office/drawing/2014/main" id="{E7DD2ADA-9AC2-235A-9EA0-0CEDF05BD2F1}"/>
                </a:ext>
              </a:extLst>
            </p:cNvPr>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6;p38">
              <a:extLst>
                <a:ext uri="{FF2B5EF4-FFF2-40B4-BE49-F238E27FC236}">
                  <a16:creationId xmlns:a16="http://schemas.microsoft.com/office/drawing/2014/main" id="{C03B2E51-4FF1-227E-ADF5-58C2A5EE31F8}"/>
                </a:ext>
              </a:extLst>
            </p:cNvPr>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7;p38">
              <a:extLst>
                <a:ext uri="{FF2B5EF4-FFF2-40B4-BE49-F238E27FC236}">
                  <a16:creationId xmlns:a16="http://schemas.microsoft.com/office/drawing/2014/main" id="{F1163797-AEA4-F551-A600-A1CF8517358C}"/>
                </a:ext>
              </a:extLst>
            </p:cNvPr>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8;p38">
              <a:extLst>
                <a:ext uri="{FF2B5EF4-FFF2-40B4-BE49-F238E27FC236}">
                  <a16:creationId xmlns:a16="http://schemas.microsoft.com/office/drawing/2014/main" id="{6BBBC82A-5D3E-DEE5-51A9-6D6B4E56E081}"/>
                </a:ext>
              </a:extLst>
            </p:cNvPr>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9;p38">
              <a:extLst>
                <a:ext uri="{FF2B5EF4-FFF2-40B4-BE49-F238E27FC236}">
                  <a16:creationId xmlns:a16="http://schemas.microsoft.com/office/drawing/2014/main" id="{C31C4714-B804-3C85-5EAE-50A6676934DA}"/>
                </a:ext>
              </a:extLst>
            </p:cNvPr>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0;p38">
              <a:extLst>
                <a:ext uri="{FF2B5EF4-FFF2-40B4-BE49-F238E27FC236}">
                  <a16:creationId xmlns:a16="http://schemas.microsoft.com/office/drawing/2014/main" id="{8784A70C-5D86-927F-F097-E887A6938B38}"/>
                </a:ext>
              </a:extLst>
            </p:cNvPr>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1;p38">
              <a:extLst>
                <a:ext uri="{FF2B5EF4-FFF2-40B4-BE49-F238E27FC236}">
                  <a16:creationId xmlns:a16="http://schemas.microsoft.com/office/drawing/2014/main" id="{C4E67F21-0183-E5CA-5D5B-BE70C7AFE97D}"/>
                </a:ext>
              </a:extLst>
            </p:cNvPr>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312;p38">
              <a:extLst>
                <a:ext uri="{FF2B5EF4-FFF2-40B4-BE49-F238E27FC236}">
                  <a16:creationId xmlns:a16="http://schemas.microsoft.com/office/drawing/2014/main" id="{D17889E1-29B2-C240-B7E7-8B0A233368FE}"/>
                </a:ext>
              </a:extLst>
            </p:cNvPr>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3;p38">
              <a:extLst>
                <a:ext uri="{FF2B5EF4-FFF2-40B4-BE49-F238E27FC236}">
                  <a16:creationId xmlns:a16="http://schemas.microsoft.com/office/drawing/2014/main" id="{F99E569D-5CCA-10DA-8D1B-3A7E760865BF}"/>
                </a:ext>
              </a:extLst>
            </p:cNvPr>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4;p38">
              <a:extLst>
                <a:ext uri="{FF2B5EF4-FFF2-40B4-BE49-F238E27FC236}">
                  <a16:creationId xmlns:a16="http://schemas.microsoft.com/office/drawing/2014/main" id="{82108751-C833-2710-01AC-CA249E4C6A8C}"/>
                </a:ext>
              </a:extLst>
            </p:cNvPr>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5;p38">
              <a:extLst>
                <a:ext uri="{FF2B5EF4-FFF2-40B4-BE49-F238E27FC236}">
                  <a16:creationId xmlns:a16="http://schemas.microsoft.com/office/drawing/2014/main" id="{3DDC5497-FDD0-8204-BA04-1848430A4D9C}"/>
                </a:ext>
              </a:extLst>
            </p:cNvPr>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p38">
              <a:extLst>
                <a:ext uri="{FF2B5EF4-FFF2-40B4-BE49-F238E27FC236}">
                  <a16:creationId xmlns:a16="http://schemas.microsoft.com/office/drawing/2014/main" id="{FB3DAE08-B99A-6A2E-CC74-EA1345A3F782}"/>
                </a:ext>
              </a:extLst>
            </p:cNvPr>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7;p38">
              <a:extLst>
                <a:ext uri="{FF2B5EF4-FFF2-40B4-BE49-F238E27FC236}">
                  <a16:creationId xmlns:a16="http://schemas.microsoft.com/office/drawing/2014/main" id="{34E37E5F-9893-5E1F-BAC9-9CA7088F7DD8}"/>
                </a:ext>
              </a:extLst>
            </p:cNvPr>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8;p38">
              <a:extLst>
                <a:ext uri="{FF2B5EF4-FFF2-40B4-BE49-F238E27FC236}">
                  <a16:creationId xmlns:a16="http://schemas.microsoft.com/office/drawing/2014/main" id="{3D3EEAB1-FAA9-7543-FFAC-94A5B3913426}"/>
                </a:ext>
              </a:extLst>
            </p:cNvPr>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9;p38">
              <a:extLst>
                <a:ext uri="{FF2B5EF4-FFF2-40B4-BE49-F238E27FC236}">
                  <a16:creationId xmlns:a16="http://schemas.microsoft.com/office/drawing/2014/main" id="{66D62018-CB0E-81BC-992E-30F85A3EA63A}"/>
                </a:ext>
              </a:extLst>
            </p:cNvPr>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0;p38">
              <a:extLst>
                <a:ext uri="{FF2B5EF4-FFF2-40B4-BE49-F238E27FC236}">
                  <a16:creationId xmlns:a16="http://schemas.microsoft.com/office/drawing/2014/main" id="{08B5B805-8A6F-C36D-C22D-4C7BA325BC9B}"/>
                </a:ext>
              </a:extLst>
            </p:cNvPr>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1;p38">
              <a:extLst>
                <a:ext uri="{FF2B5EF4-FFF2-40B4-BE49-F238E27FC236}">
                  <a16:creationId xmlns:a16="http://schemas.microsoft.com/office/drawing/2014/main" id="{D3C7DB75-B794-DAFF-7C55-99EB4565DCBB}"/>
                </a:ext>
              </a:extLst>
            </p:cNvPr>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2;p38">
              <a:extLst>
                <a:ext uri="{FF2B5EF4-FFF2-40B4-BE49-F238E27FC236}">
                  <a16:creationId xmlns:a16="http://schemas.microsoft.com/office/drawing/2014/main" id="{EFCF2D95-3AEB-7524-B6A8-B1EF270F3C83}"/>
                </a:ext>
              </a:extLst>
            </p:cNvPr>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3;p38">
              <a:extLst>
                <a:ext uri="{FF2B5EF4-FFF2-40B4-BE49-F238E27FC236}">
                  <a16:creationId xmlns:a16="http://schemas.microsoft.com/office/drawing/2014/main" id="{0C8F5C15-DBC0-D411-B391-A9706A7F3B24}"/>
                </a:ext>
              </a:extLst>
            </p:cNvPr>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4;p38">
              <a:extLst>
                <a:ext uri="{FF2B5EF4-FFF2-40B4-BE49-F238E27FC236}">
                  <a16:creationId xmlns:a16="http://schemas.microsoft.com/office/drawing/2014/main" id="{86AC8934-9EB3-0904-29F9-17B52D985B8D}"/>
                </a:ext>
              </a:extLst>
            </p:cNvPr>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p38">
              <a:extLst>
                <a:ext uri="{FF2B5EF4-FFF2-40B4-BE49-F238E27FC236}">
                  <a16:creationId xmlns:a16="http://schemas.microsoft.com/office/drawing/2014/main" id="{7321DE4A-44BC-B300-E5B4-185846DB93AE}"/>
                </a:ext>
              </a:extLst>
            </p:cNvPr>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6;p38">
              <a:extLst>
                <a:ext uri="{FF2B5EF4-FFF2-40B4-BE49-F238E27FC236}">
                  <a16:creationId xmlns:a16="http://schemas.microsoft.com/office/drawing/2014/main" id="{9318F53B-A2E6-BDD5-CCC4-3D399C1114E4}"/>
                </a:ext>
              </a:extLst>
            </p:cNvPr>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7;p38">
              <a:extLst>
                <a:ext uri="{FF2B5EF4-FFF2-40B4-BE49-F238E27FC236}">
                  <a16:creationId xmlns:a16="http://schemas.microsoft.com/office/drawing/2014/main" id="{B43E1413-DE6B-E92C-FDCB-DAF66B713910}"/>
                </a:ext>
              </a:extLst>
            </p:cNvPr>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8;p38">
              <a:extLst>
                <a:ext uri="{FF2B5EF4-FFF2-40B4-BE49-F238E27FC236}">
                  <a16:creationId xmlns:a16="http://schemas.microsoft.com/office/drawing/2014/main" id="{A4AB7C99-51DF-6086-E8ED-7B5039F3351B}"/>
                </a:ext>
              </a:extLst>
            </p:cNvPr>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p38">
              <a:extLst>
                <a:ext uri="{FF2B5EF4-FFF2-40B4-BE49-F238E27FC236}">
                  <a16:creationId xmlns:a16="http://schemas.microsoft.com/office/drawing/2014/main" id="{36739E8F-8E26-0F3D-CBA3-0888F1C60FC0}"/>
                </a:ext>
              </a:extLst>
            </p:cNvPr>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0;p38">
              <a:extLst>
                <a:ext uri="{FF2B5EF4-FFF2-40B4-BE49-F238E27FC236}">
                  <a16:creationId xmlns:a16="http://schemas.microsoft.com/office/drawing/2014/main" id="{320B39F4-BED4-B1D4-80D6-7A7A90BA6854}"/>
                </a:ext>
              </a:extLst>
            </p:cNvPr>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1;p38">
              <a:extLst>
                <a:ext uri="{FF2B5EF4-FFF2-40B4-BE49-F238E27FC236}">
                  <a16:creationId xmlns:a16="http://schemas.microsoft.com/office/drawing/2014/main" id="{58236645-F61A-0949-CBE6-73AEBD7749E0}"/>
                </a:ext>
              </a:extLst>
            </p:cNvPr>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2;p38">
              <a:extLst>
                <a:ext uri="{FF2B5EF4-FFF2-40B4-BE49-F238E27FC236}">
                  <a16:creationId xmlns:a16="http://schemas.microsoft.com/office/drawing/2014/main" id="{DCD09412-18CB-AA18-6185-51F9515EBC57}"/>
                </a:ext>
              </a:extLst>
            </p:cNvPr>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3;p38">
              <a:extLst>
                <a:ext uri="{FF2B5EF4-FFF2-40B4-BE49-F238E27FC236}">
                  <a16:creationId xmlns:a16="http://schemas.microsoft.com/office/drawing/2014/main" id="{F7F0EC03-5D53-7151-CEC3-854F17CE0A2A}"/>
                </a:ext>
              </a:extLst>
            </p:cNvPr>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4;p38">
              <a:extLst>
                <a:ext uri="{FF2B5EF4-FFF2-40B4-BE49-F238E27FC236}">
                  <a16:creationId xmlns:a16="http://schemas.microsoft.com/office/drawing/2014/main" id="{24882163-2746-1C13-F833-5C78FBE74A55}"/>
                </a:ext>
              </a:extLst>
            </p:cNvPr>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5;p38">
              <a:extLst>
                <a:ext uri="{FF2B5EF4-FFF2-40B4-BE49-F238E27FC236}">
                  <a16:creationId xmlns:a16="http://schemas.microsoft.com/office/drawing/2014/main" id="{365FB767-10D3-3A4B-57B1-4DC177623125}"/>
                </a:ext>
              </a:extLst>
            </p:cNvPr>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6;p38">
              <a:extLst>
                <a:ext uri="{FF2B5EF4-FFF2-40B4-BE49-F238E27FC236}">
                  <a16:creationId xmlns:a16="http://schemas.microsoft.com/office/drawing/2014/main" id="{5836ED2D-0148-2F61-B86E-2DD490F28CFE}"/>
                </a:ext>
              </a:extLst>
            </p:cNvPr>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7;p38">
              <a:extLst>
                <a:ext uri="{FF2B5EF4-FFF2-40B4-BE49-F238E27FC236}">
                  <a16:creationId xmlns:a16="http://schemas.microsoft.com/office/drawing/2014/main" id="{28599B08-2C51-F591-A1A9-6C7A86B692DF}"/>
                </a:ext>
              </a:extLst>
            </p:cNvPr>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8;p38">
              <a:extLst>
                <a:ext uri="{FF2B5EF4-FFF2-40B4-BE49-F238E27FC236}">
                  <a16:creationId xmlns:a16="http://schemas.microsoft.com/office/drawing/2014/main" id="{F57764E1-19F4-2636-8694-DBE96A8CED04}"/>
                </a:ext>
              </a:extLst>
            </p:cNvPr>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9;p38">
              <a:extLst>
                <a:ext uri="{FF2B5EF4-FFF2-40B4-BE49-F238E27FC236}">
                  <a16:creationId xmlns:a16="http://schemas.microsoft.com/office/drawing/2014/main" id="{B814783A-E08A-3A06-4127-D69C034DAB13}"/>
                </a:ext>
              </a:extLst>
            </p:cNvPr>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p38">
              <a:extLst>
                <a:ext uri="{FF2B5EF4-FFF2-40B4-BE49-F238E27FC236}">
                  <a16:creationId xmlns:a16="http://schemas.microsoft.com/office/drawing/2014/main" id="{27A321CC-0109-A279-2FDA-4543472CF304}"/>
                </a:ext>
              </a:extLst>
            </p:cNvPr>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1;p38">
              <a:extLst>
                <a:ext uri="{FF2B5EF4-FFF2-40B4-BE49-F238E27FC236}">
                  <a16:creationId xmlns:a16="http://schemas.microsoft.com/office/drawing/2014/main" id="{22F645F2-C38B-BB4C-BE2F-B25FD0A6AEFB}"/>
                </a:ext>
              </a:extLst>
            </p:cNvPr>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2;p38">
              <a:extLst>
                <a:ext uri="{FF2B5EF4-FFF2-40B4-BE49-F238E27FC236}">
                  <a16:creationId xmlns:a16="http://schemas.microsoft.com/office/drawing/2014/main" id="{6D2494DF-FFDD-963C-A78B-581F3BA9BE71}"/>
                </a:ext>
              </a:extLst>
            </p:cNvPr>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3;p38">
              <a:extLst>
                <a:ext uri="{FF2B5EF4-FFF2-40B4-BE49-F238E27FC236}">
                  <a16:creationId xmlns:a16="http://schemas.microsoft.com/office/drawing/2014/main" id="{42A51A01-E65F-F317-AF2D-6EA79594BD7F}"/>
                </a:ext>
              </a:extLst>
            </p:cNvPr>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4;p38">
              <a:extLst>
                <a:ext uri="{FF2B5EF4-FFF2-40B4-BE49-F238E27FC236}">
                  <a16:creationId xmlns:a16="http://schemas.microsoft.com/office/drawing/2014/main" id="{8AACF15D-4604-DB2C-4CE1-B3F9D926E1EF}"/>
                </a:ext>
              </a:extLst>
            </p:cNvPr>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5;p38">
              <a:extLst>
                <a:ext uri="{FF2B5EF4-FFF2-40B4-BE49-F238E27FC236}">
                  <a16:creationId xmlns:a16="http://schemas.microsoft.com/office/drawing/2014/main" id="{01ABA74C-EAAF-D9CD-C5D1-B2EC30A3F454}"/>
                </a:ext>
              </a:extLst>
            </p:cNvPr>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6;p38">
              <a:extLst>
                <a:ext uri="{FF2B5EF4-FFF2-40B4-BE49-F238E27FC236}">
                  <a16:creationId xmlns:a16="http://schemas.microsoft.com/office/drawing/2014/main" id="{94E283CA-207D-1196-E919-923FF43C2BE3}"/>
                </a:ext>
              </a:extLst>
            </p:cNvPr>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7;p38">
              <a:extLst>
                <a:ext uri="{FF2B5EF4-FFF2-40B4-BE49-F238E27FC236}">
                  <a16:creationId xmlns:a16="http://schemas.microsoft.com/office/drawing/2014/main" id="{5A49A368-3ECC-89B6-E4F0-EF4901162CD0}"/>
                </a:ext>
              </a:extLst>
            </p:cNvPr>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8;p38">
              <a:extLst>
                <a:ext uri="{FF2B5EF4-FFF2-40B4-BE49-F238E27FC236}">
                  <a16:creationId xmlns:a16="http://schemas.microsoft.com/office/drawing/2014/main" id="{FE816EB7-BB2A-5965-AD03-0D22F3CD8962}"/>
                </a:ext>
              </a:extLst>
            </p:cNvPr>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349;p38">
              <a:extLst>
                <a:ext uri="{FF2B5EF4-FFF2-40B4-BE49-F238E27FC236}">
                  <a16:creationId xmlns:a16="http://schemas.microsoft.com/office/drawing/2014/main" id="{22DFB159-6CEB-3DEA-F2F2-A1CD32831DA2}"/>
                </a:ext>
              </a:extLst>
            </p:cNvPr>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0;p38">
              <a:extLst>
                <a:ext uri="{FF2B5EF4-FFF2-40B4-BE49-F238E27FC236}">
                  <a16:creationId xmlns:a16="http://schemas.microsoft.com/office/drawing/2014/main" id="{D7A49254-97BC-7D38-85FD-60F107FE4BC5}"/>
                </a:ext>
              </a:extLst>
            </p:cNvPr>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1;p38">
              <a:extLst>
                <a:ext uri="{FF2B5EF4-FFF2-40B4-BE49-F238E27FC236}">
                  <a16:creationId xmlns:a16="http://schemas.microsoft.com/office/drawing/2014/main" id="{0E024063-343C-97B6-98B4-AD49AB277F03}"/>
                </a:ext>
              </a:extLst>
            </p:cNvPr>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2;p38">
              <a:extLst>
                <a:ext uri="{FF2B5EF4-FFF2-40B4-BE49-F238E27FC236}">
                  <a16:creationId xmlns:a16="http://schemas.microsoft.com/office/drawing/2014/main" id="{DD7E32DE-C199-E29C-8BFF-3C11F7A4C8D9}"/>
                </a:ext>
              </a:extLst>
            </p:cNvPr>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3;p38">
              <a:extLst>
                <a:ext uri="{FF2B5EF4-FFF2-40B4-BE49-F238E27FC236}">
                  <a16:creationId xmlns:a16="http://schemas.microsoft.com/office/drawing/2014/main" id="{EB681A7C-CEDB-3C2F-1047-7A1DAA7A4019}"/>
                </a:ext>
              </a:extLst>
            </p:cNvPr>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4;p38">
              <a:extLst>
                <a:ext uri="{FF2B5EF4-FFF2-40B4-BE49-F238E27FC236}">
                  <a16:creationId xmlns:a16="http://schemas.microsoft.com/office/drawing/2014/main" id="{8356B99A-614F-58AA-1018-166A9319D4DD}"/>
                </a:ext>
              </a:extLst>
            </p:cNvPr>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5;p38">
              <a:extLst>
                <a:ext uri="{FF2B5EF4-FFF2-40B4-BE49-F238E27FC236}">
                  <a16:creationId xmlns:a16="http://schemas.microsoft.com/office/drawing/2014/main" id="{75644C6C-52EE-28C8-8E64-6106C4773A56}"/>
                </a:ext>
              </a:extLst>
            </p:cNvPr>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6;p38">
              <a:extLst>
                <a:ext uri="{FF2B5EF4-FFF2-40B4-BE49-F238E27FC236}">
                  <a16:creationId xmlns:a16="http://schemas.microsoft.com/office/drawing/2014/main" id="{F8243407-A72D-02D7-C73A-6541E90ADBB0}"/>
                </a:ext>
              </a:extLst>
            </p:cNvPr>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7;p38">
              <a:extLst>
                <a:ext uri="{FF2B5EF4-FFF2-40B4-BE49-F238E27FC236}">
                  <a16:creationId xmlns:a16="http://schemas.microsoft.com/office/drawing/2014/main" id="{8A2A8D94-8070-6B2F-547E-AED55813192E}"/>
                </a:ext>
              </a:extLst>
            </p:cNvPr>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8;p38">
              <a:extLst>
                <a:ext uri="{FF2B5EF4-FFF2-40B4-BE49-F238E27FC236}">
                  <a16:creationId xmlns:a16="http://schemas.microsoft.com/office/drawing/2014/main" id="{EBC92453-8010-9495-F6CB-205F2C44293D}"/>
                </a:ext>
              </a:extLst>
            </p:cNvPr>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9;p38">
              <a:extLst>
                <a:ext uri="{FF2B5EF4-FFF2-40B4-BE49-F238E27FC236}">
                  <a16:creationId xmlns:a16="http://schemas.microsoft.com/office/drawing/2014/main" id="{50C90FF2-1518-CD6A-025D-3E79E9FEACCD}"/>
                </a:ext>
              </a:extLst>
            </p:cNvPr>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0;p38">
              <a:extLst>
                <a:ext uri="{FF2B5EF4-FFF2-40B4-BE49-F238E27FC236}">
                  <a16:creationId xmlns:a16="http://schemas.microsoft.com/office/drawing/2014/main" id="{8F964A13-9069-C6EB-4BA2-FE06953AF395}"/>
                </a:ext>
              </a:extLst>
            </p:cNvPr>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p38">
              <a:extLst>
                <a:ext uri="{FF2B5EF4-FFF2-40B4-BE49-F238E27FC236}">
                  <a16:creationId xmlns:a16="http://schemas.microsoft.com/office/drawing/2014/main" id="{6BFF8594-D291-CD57-2D64-407990C6506F}"/>
                </a:ext>
              </a:extLst>
            </p:cNvPr>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2;p38">
              <a:extLst>
                <a:ext uri="{FF2B5EF4-FFF2-40B4-BE49-F238E27FC236}">
                  <a16:creationId xmlns:a16="http://schemas.microsoft.com/office/drawing/2014/main" id="{ED872491-14ED-A66E-79EC-B21FF2B805FE}"/>
                </a:ext>
              </a:extLst>
            </p:cNvPr>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3;p38">
              <a:extLst>
                <a:ext uri="{FF2B5EF4-FFF2-40B4-BE49-F238E27FC236}">
                  <a16:creationId xmlns:a16="http://schemas.microsoft.com/office/drawing/2014/main" id="{77C3A5DF-D699-02B9-4F52-FDD43FB761BA}"/>
                </a:ext>
              </a:extLst>
            </p:cNvPr>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4;p38">
              <a:extLst>
                <a:ext uri="{FF2B5EF4-FFF2-40B4-BE49-F238E27FC236}">
                  <a16:creationId xmlns:a16="http://schemas.microsoft.com/office/drawing/2014/main" id="{58575786-4BB8-3706-76BA-F14890D525AC}"/>
                </a:ext>
              </a:extLst>
            </p:cNvPr>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5;p38">
              <a:extLst>
                <a:ext uri="{FF2B5EF4-FFF2-40B4-BE49-F238E27FC236}">
                  <a16:creationId xmlns:a16="http://schemas.microsoft.com/office/drawing/2014/main" id="{6CCBC515-84CD-0FEB-E407-25324553C972}"/>
                </a:ext>
              </a:extLst>
            </p:cNvPr>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6;p38">
              <a:extLst>
                <a:ext uri="{FF2B5EF4-FFF2-40B4-BE49-F238E27FC236}">
                  <a16:creationId xmlns:a16="http://schemas.microsoft.com/office/drawing/2014/main" id="{080EAF1E-DBB0-BA49-651E-E8A7A34C5591}"/>
                </a:ext>
              </a:extLst>
            </p:cNvPr>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7;p38">
              <a:extLst>
                <a:ext uri="{FF2B5EF4-FFF2-40B4-BE49-F238E27FC236}">
                  <a16:creationId xmlns:a16="http://schemas.microsoft.com/office/drawing/2014/main" id="{737F9A23-0B42-DBA1-7CDB-031A5FA1B6A9}"/>
                </a:ext>
              </a:extLst>
            </p:cNvPr>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8;p38">
              <a:extLst>
                <a:ext uri="{FF2B5EF4-FFF2-40B4-BE49-F238E27FC236}">
                  <a16:creationId xmlns:a16="http://schemas.microsoft.com/office/drawing/2014/main" id="{1BAD08C4-1339-5561-2D27-06DE8D51387E}"/>
                </a:ext>
              </a:extLst>
            </p:cNvPr>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9;p38">
              <a:extLst>
                <a:ext uri="{FF2B5EF4-FFF2-40B4-BE49-F238E27FC236}">
                  <a16:creationId xmlns:a16="http://schemas.microsoft.com/office/drawing/2014/main" id="{4AD84B34-659C-5D0E-B651-708597F35324}"/>
                </a:ext>
              </a:extLst>
            </p:cNvPr>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0;p38">
              <a:extLst>
                <a:ext uri="{FF2B5EF4-FFF2-40B4-BE49-F238E27FC236}">
                  <a16:creationId xmlns:a16="http://schemas.microsoft.com/office/drawing/2014/main" id="{934DA462-8616-5B55-16F0-05539BD213A5}"/>
                </a:ext>
              </a:extLst>
            </p:cNvPr>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1;p38">
              <a:extLst>
                <a:ext uri="{FF2B5EF4-FFF2-40B4-BE49-F238E27FC236}">
                  <a16:creationId xmlns:a16="http://schemas.microsoft.com/office/drawing/2014/main" id="{8BF8354F-A88F-1516-6963-A584B1716391}"/>
                </a:ext>
              </a:extLst>
            </p:cNvPr>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2;p38">
              <a:extLst>
                <a:ext uri="{FF2B5EF4-FFF2-40B4-BE49-F238E27FC236}">
                  <a16:creationId xmlns:a16="http://schemas.microsoft.com/office/drawing/2014/main" id="{F9FBA800-D1B6-1DF3-99DD-37958E97A992}"/>
                </a:ext>
              </a:extLst>
            </p:cNvPr>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3;p38">
              <a:extLst>
                <a:ext uri="{FF2B5EF4-FFF2-40B4-BE49-F238E27FC236}">
                  <a16:creationId xmlns:a16="http://schemas.microsoft.com/office/drawing/2014/main" id="{ABF166E1-3BB0-7D45-B369-CD71CC2AD32B}"/>
                </a:ext>
              </a:extLst>
            </p:cNvPr>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4;p38">
              <a:extLst>
                <a:ext uri="{FF2B5EF4-FFF2-40B4-BE49-F238E27FC236}">
                  <a16:creationId xmlns:a16="http://schemas.microsoft.com/office/drawing/2014/main" id="{BEE0FAFF-54F9-DB8D-8CCA-4A980A0B7D52}"/>
                </a:ext>
              </a:extLst>
            </p:cNvPr>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5;p38">
              <a:extLst>
                <a:ext uri="{FF2B5EF4-FFF2-40B4-BE49-F238E27FC236}">
                  <a16:creationId xmlns:a16="http://schemas.microsoft.com/office/drawing/2014/main" id="{254796E2-AD22-EB91-9F3F-9C6794FDA57A}"/>
                </a:ext>
              </a:extLst>
            </p:cNvPr>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6;p38">
              <a:extLst>
                <a:ext uri="{FF2B5EF4-FFF2-40B4-BE49-F238E27FC236}">
                  <a16:creationId xmlns:a16="http://schemas.microsoft.com/office/drawing/2014/main" id="{4811780C-ED35-5BC9-D873-1D8EF5F27952}"/>
                </a:ext>
              </a:extLst>
            </p:cNvPr>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7;p38">
              <a:extLst>
                <a:ext uri="{FF2B5EF4-FFF2-40B4-BE49-F238E27FC236}">
                  <a16:creationId xmlns:a16="http://schemas.microsoft.com/office/drawing/2014/main" id="{44AD1392-2285-E4AF-EAE4-46CE4264D141}"/>
                </a:ext>
              </a:extLst>
            </p:cNvPr>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8;p38">
              <a:extLst>
                <a:ext uri="{FF2B5EF4-FFF2-40B4-BE49-F238E27FC236}">
                  <a16:creationId xmlns:a16="http://schemas.microsoft.com/office/drawing/2014/main" id="{B748C8B3-EC63-D682-C526-50FAF3570113}"/>
                </a:ext>
              </a:extLst>
            </p:cNvPr>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9;p38">
              <a:extLst>
                <a:ext uri="{FF2B5EF4-FFF2-40B4-BE49-F238E27FC236}">
                  <a16:creationId xmlns:a16="http://schemas.microsoft.com/office/drawing/2014/main" id="{E733165C-497F-7A82-07DF-2F9CF1484516}"/>
                </a:ext>
              </a:extLst>
            </p:cNvPr>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0;p38">
              <a:extLst>
                <a:ext uri="{FF2B5EF4-FFF2-40B4-BE49-F238E27FC236}">
                  <a16:creationId xmlns:a16="http://schemas.microsoft.com/office/drawing/2014/main" id="{79B1C240-C80F-43D3-11BF-782C81EBA163}"/>
                </a:ext>
              </a:extLst>
            </p:cNvPr>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2" name="Picture 8" descr="Logotipos - Facultad de Arquitectura UANL">
            <a:extLst>
              <a:ext uri="{FF2B5EF4-FFF2-40B4-BE49-F238E27FC236}">
                <a16:creationId xmlns:a16="http://schemas.microsoft.com/office/drawing/2014/main" id="{78EB48D2-E67B-4B2E-3198-03A1C707D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42" y="206653"/>
            <a:ext cx="1692855" cy="7118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icio - Facultad de Ingeniería Mecánica y Eléctrica">
            <a:extLst>
              <a:ext uri="{FF2B5EF4-FFF2-40B4-BE49-F238E27FC236}">
                <a16:creationId xmlns:a16="http://schemas.microsoft.com/office/drawing/2014/main" id="{7AC6BABE-4601-281C-E5B1-EBB73681E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339" y="39248"/>
            <a:ext cx="2113265" cy="960508"/>
          </a:xfrm>
          <a:prstGeom prst="rect">
            <a:avLst/>
          </a:prstGeom>
          <a:noFill/>
          <a:extLst>
            <a:ext uri="{909E8E84-426E-40DD-AFC4-6F175D3DCCD1}">
              <a14:hiddenFill xmlns:a14="http://schemas.microsoft.com/office/drawing/2010/main">
                <a:solidFill>
                  <a:srgbClr val="FFFFFF"/>
                </a:solidFill>
              </a14:hiddenFill>
            </a:ext>
          </a:extLst>
        </p:spPr>
      </p:pic>
      <p:sp>
        <p:nvSpPr>
          <p:cNvPr id="147" name="Google Shape;152;p33">
            <a:extLst>
              <a:ext uri="{FF2B5EF4-FFF2-40B4-BE49-F238E27FC236}">
                <a16:creationId xmlns:a16="http://schemas.microsoft.com/office/drawing/2014/main" id="{6D600E82-C696-9E68-5D31-DC27DF8480CE}"/>
              </a:ext>
            </a:extLst>
          </p:cNvPr>
          <p:cNvSpPr txBox="1">
            <a:spLocks/>
          </p:cNvSpPr>
          <p:nvPr/>
        </p:nvSpPr>
        <p:spPr>
          <a:xfrm>
            <a:off x="4669904" y="3706797"/>
            <a:ext cx="4063068" cy="14367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9pPr>
          </a:lstStyle>
          <a:p>
            <a:pPr marL="0" indent="0" algn="l"/>
            <a:endParaRPr lang="es-MX" sz="1600" dirty="0"/>
          </a:p>
          <a:p>
            <a:pPr marL="0" indent="0" algn="l"/>
            <a:endParaRPr lang="es-MX" sz="1600" dirty="0"/>
          </a:p>
          <a:p>
            <a:pPr marL="0" indent="0" algn="ctr">
              <a:lnSpc>
                <a:spcPct val="150000"/>
              </a:lnSpc>
              <a:spcBef>
                <a:spcPts val="600"/>
              </a:spcBef>
              <a:spcAft>
                <a:spcPts val="600"/>
              </a:spcAft>
            </a:pPr>
            <a:r>
              <a:rPr lang="es-MX" sz="1600" b="1" dirty="0"/>
              <a:t>Ciudad Universitaria, a 22 de noviembre del 2022</a:t>
            </a:r>
            <a:endParaRPr lang="es-MX" sz="1600" dirty="0"/>
          </a:p>
        </p:txBody>
      </p:sp>
      <p:sp>
        <p:nvSpPr>
          <p:cNvPr id="148" name="CuadroTexto 147">
            <a:extLst>
              <a:ext uri="{FF2B5EF4-FFF2-40B4-BE49-F238E27FC236}">
                <a16:creationId xmlns:a16="http://schemas.microsoft.com/office/drawing/2014/main" id="{0D4F49EA-9F42-0AD6-CE6C-1B02CADF8809}"/>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1</a:t>
            </a:r>
            <a:endParaRPr lang="es-MX" sz="1200" b="1" dirty="0">
              <a:solidFill>
                <a:schemeClr val="bg2"/>
              </a:solidFill>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0D48E7-D3CC-2A29-2DCD-05E2C5E0DEAD}"/>
              </a:ext>
            </a:extLst>
          </p:cNvPr>
          <p:cNvSpPr>
            <a:spLocks noGrp="1"/>
          </p:cNvSpPr>
          <p:nvPr>
            <p:ph type="body" idx="1"/>
          </p:nvPr>
        </p:nvSpPr>
        <p:spPr>
          <a:xfrm>
            <a:off x="309933" y="1144200"/>
            <a:ext cx="5377229" cy="3510600"/>
          </a:xfrm>
        </p:spPr>
        <p:txBody>
          <a:bodyPr/>
          <a:lstStyle/>
          <a:p>
            <a:pPr marL="177800" indent="0" algn="just">
              <a:buNone/>
            </a:pPr>
            <a:r>
              <a:rPr lang="es-419" sz="1600" dirty="0"/>
              <a:t>Es una ciencia de la rama de la bioingeniería y de la ingeniería biomédica, encargada del estudio, análisis y descripción del movimiento del cuerpo, además de examinar las fuerzas en función de la estructura biológica y los efectos producidos por esas fuerzas. </a:t>
            </a:r>
          </a:p>
          <a:p>
            <a:pPr marL="177800" indent="0" algn="just">
              <a:lnSpc>
                <a:spcPct val="114999"/>
              </a:lnSpc>
              <a:buNone/>
            </a:pPr>
            <a:endParaRPr lang="es-419" sz="1600" dirty="0"/>
          </a:p>
          <a:p>
            <a:pPr marL="177800" indent="0" algn="just">
              <a:lnSpc>
                <a:spcPct val="114999"/>
              </a:lnSpc>
              <a:buNone/>
            </a:pPr>
            <a:r>
              <a:rPr lang="es-419" sz="1600" dirty="0"/>
              <a:t>El </a:t>
            </a:r>
            <a:r>
              <a:rPr lang="es-419" sz="1600" b="1" dirty="0"/>
              <a:t>objetivo de la biomecánica </a:t>
            </a:r>
            <a:r>
              <a:rPr lang="es-419" sz="1600" dirty="0"/>
              <a:t>es solucionar los problemas anatómicos y de movimiento que surgen de diversas condiciones a las que está sometido el cuerpo en las diversas actividades de la vida. </a:t>
            </a:r>
          </a:p>
        </p:txBody>
      </p:sp>
      <p:sp>
        <p:nvSpPr>
          <p:cNvPr id="3" name="Title 2">
            <a:extLst>
              <a:ext uri="{FF2B5EF4-FFF2-40B4-BE49-F238E27FC236}">
                <a16:creationId xmlns:a16="http://schemas.microsoft.com/office/drawing/2014/main" id="{216827EE-CED3-AE54-B49D-98968EC6E4D9}"/>
              </a:ext>
            </a:extLst>
          </p:cNvPr>
          <p:cNvSpPr>
            <a:spLocks noGrp="1"/>
          </p:cNvSpPr>
          <p:nvPr>
            <p:ph type="ctrTitle"/>
          </p:nvPr>
        </p:nvSpPr>
        <p:spPr>
          <a:xfrm>
            <a:off x="1964850" y="293328"/>
            <a:ext cx="5214300" cy="946200"/>
          </a:xfrm>
        </p:spPr>
        <p:txBody>
          <a:bodyPr/>
          <a:lstStyle/>
          <a:p>
            <a:r>
              <a:rPr lang="es-419" sz="2800" dirty="0"/>
              <a:t>Biomecánica</a:t>
            </a:r>
          </a:p>
        </p:txBody>
      </p:sp>
      <p:pic>
        <p:nvPicPr>
          <p:cNvPr id="5" name="Picture 5" descr="A picture containing jellyfish, ctenophore, hydrozoan&#10;&#10;Description automatically generated">
            <a:extLst>
              <a:ext uri="{FF2B5EF4-FFF2-40B4-BE49-F238E27FC236}">
                <a16:creationId xmlns:a16="http://schemas.microsoft.com/office/drawing/2014/main" id="{12F42FFB-8AF3-5617-E69D-9E8AFEDDB19A}"/>
              </a:ext>
            </a:extLst>
          </p:cNvPr>
          <p:cNvPicPr>
            <a:picLocks noChangeAspect="1"/>
          </p:cNvPicPr>
          <p:nvPr/>
        </p:nvPicPr>
        <p:blipFill>
          <a:blip r:embed="rId2"/>
          <a:stretch>
            <a:fillRect/>
          </a:stretch>
        </p:blipFill>
        <p:spPr>
          <a:xfrm>
            <a:off x="5870815" y="1535950"/>
            <a:ext cx="2686050" cy="2211776"/>
          </a:xfrm>
          <a:prstGeom prst="rect">
            <a:avLst/>
          </a:prstGeom>
        </p:spPr>
      </p:pic>
      <p:sp>
        <p:nvSpPr>
          <p:cNvPr id="4" name="CuadroTexto 3">
            <a:extLst>
              <a:ext uri="{FF2B5EF4-FFF2-40B4-BE49-F238E27FC236}">
                <a16:creationId xmlns:a16="http://schemas.microsoft.com/office/drawing/2014/main" id="{CF1B1BBC-3C52-3178-F1CF-66E174A89A52}"/>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10</a:t>
            </a:r>
            <a:endParaRPr lang="es-MX" sz="1200" b="1" dirty="0">
              <a:solidFill>
                <a:schemeClr val="bg2"/>
              </a:solidFill>
            </a:endParaRPr>
          </a:p>
        </p:txBody>
      </p:sp>
      <p:cxnSp>
        <p:nvCxnSpPr>
          <p:cNvPr id="6" name="Google Shape;207;p37">
            <a:extLst>
              <a:ext uri="{FF2B5EF4-FFF2-40B4-BE49-F238E27FC236}">
                <a16:creationId xmlns:a16="http://schemas.microsoft.com/office/drawing/2014/main" id="{677E5EE5-83D1-CFD0-7E68-23463299DC3B}"/>
              </a:ext>
            </a:extLst>
          </p:cNvPr>
          <p:cNvCxnSpPr/>
          <p:nvPr/>
        </p:nvCxnSpPr>
        <p:spPr>
          <a:xfrm>
            <a:off x="2284800" y="903424"/>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34701433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630340"/>
            <a:ext cx="5214300" cy="946200"/>
          </a:xfrm>
          <a:prstGeom prst="rect">
            <a:avLst/>
          </a:prstGeom>
        </p:spPr>
        <p:txBody>
          <a:bodyPr spcFirstLastPara="1" wrap="square" lIns="91425" tIns="91425" rIns="91425" bIns="91425" anchor="t" anchorCtr="0">
            <a:noAutofit/>
          </a:bodyPr>
          <a:lstStyle/>
          <a:p>
            <a:r>
              <a:rPr lang="en" sz="2800" dirty="0"/>
              <a:t>Primer </a:t>
            </a:r>
            <a:r>
              <a:rPr lang="en" sz="2800" dirty="0" err="1"/>
              <a:t>milenio</a:t>
            </a:r>
            <a:r>
              <a:rPr lang="en" sz="2800" dirty="0"/>
              <a:t> </a:t>
            </a:r>
            <a:r>
              <a:rPr lang="en" sz="2800" dirty="0" err="1"/>
              <a:t>a.C</a:t>
            </a:r>
          </a:p>
        </p:txBody>
      </p:sp>
      <p:sp>
        <p:nvSpPr>
          <p:cNvPr id="249" name="Google Shape;249;p40"/>
          <p:cNvSpPr txBox="1">
            <a:spLocks noGrp="1"/>
          </p:cNvSpPr>
          <p:nvPr>
            <p:ph type="subTitle" idx="1"/>
          </p:nvPr>
        </p:nvSpPr>
        <p:spPr>
          <a:xfrm>
            <a:off x="1881485" y="3209388"/>
            <a:ext cx="2893236" cy="1784400"/>
          </a:xfrm>
          <a:prstGeom prst="rect">
            <a:avLst/>
          </a:prstGeom>
        </p:spPr>
        <p:txBody>
          <a:bodyPr spcFirstLastPara="1" wrap="square" lIns="91425" tIns="91425" rIns="91425" bIns="91425" anchor="t" anchorCtr="0">
            <a:noAutofit/>
          </a:bodyPr>
          <a:lstStyle/>
          <a:p>
            <a:pPr marL="0" indent="0"/>
            <a:r>
              <a:rPr lang="es" sz="1600" dirty="0"/>
              <a:t>Fue descubierto en un entierro femenino de la necrópolis de Sheij Abd el-</a:t>
            </a:r>
            <a:r>
              <a:rPr lang="es" sz="1600" dirty="0" err="1"/>
              <a:t>Qurna</a:t>
            </a:r>
            <a:r>
              <a:rPr lang="es" sz="1600" dirty="0"/>
              <a:t>, en la orilla oeste del Nilo, cerca de </a:t>
            </a:r>
            <a:r>
              <a:rPr lang="es" sz="1600" dirty="0" err="1"/>
              <a:t>Lúxor</a:t>
            </a:r>
            <a:r>
              <a:rPr lang="es" sz="1600" dirty="0"/>
              <a:t>. </a:t>
            </a:r>
            <a:endParaRPr lang="en-US" sz="1600" dirty="0"/>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r>
              <a:rPr lang="en" dirty="0"/>
              <a:t>Dedo de </a:t>
            </a:r>
            <a:r>
              <a:rPr lang="en" dirty="0" err="1"/>
              <a:t>madera</a:t>
            </a:r>
            <a:r>
              <a:rPr lang="en" dirty="0"/>
              <a:t> </a:t>
            </a:r>
          </a:p>
        </p:txBody>
      </p:sp>
      <p:cxnSp>
        <p:nvCxnSpPr>
          <p:cNvPr id="251" name="Google Shape;251;p40"/>
          <p:cNvCxnSpPr>
            <a:cxnSpLocks/>
          </p:cNvCxnSpPr>
          <p:nvPr/>
        </p:nvCxnSpPr>
        <p:spPr>
          <a:xfrm>
            <a:off x="2322576" y="2959938"/>
            <a:ext cx="2697480" cy="0"/>
          </a:xfrm>
          <a:prstGeom prst="straightConnector1">
            <a:avLst/>
          </a:prstGeom>
          <a:noFill/>
          <a:ln w="9525" cap="flat" cmpd="sng">
            <a:solidFill>
              <a:srgbClr val="434343"/>
            </a:solidFill>
            <a:prstDash val="solid"/>
            <a:round/>
            <a:headEnd type="none" w="med" len="med"/>
            <a:tailEnd type="none" w="med" len="med"/>
          </a:ln>
        </p:spPr>
      </p:cxnSp>
      <p:pic>
        <p:nvPicPr>
          <p:cNvPr id="2" name="Picture 2">
            <a:extLst>
              <a:ext uri="{FF2B5EF4-FFF2-40B4-BE49-F238E27FC236}">
                <a16:creationId xmlns:a16="http://schemas.microsoft.com/office/drawing/2014/main" id="{3D9C9C45-C4D4-8DB0-341C-32DBBFF4AAD8}"/>
              </a:ext>
            </a:extLst>
          </p:cNvPr>
          <p:cNvPicPr>
            <a:picLocks noChangeAspect="1"/>
          </p:cNvPicPr>
          <p:nvPr/>
        </p:nvPicPr>
        <p:blipFill>
          <a:blip r:embed="rId3"/>
          <a:stretch>
            <a:fillRect/>
          </a:stretch>
        </p:blipFill>
        <p:spPr>
          <a:xfrm>
            <a:off x="4774721" y="1582487"/>
            <a:ext cx="4155775" cy="2754903"/>
          </a:xfrm>
          <a:prstGeom prst="rect">
            <a:avLst/>
          </a:prstGeom>
        </p:spPr>
      </p:pic>
      <p:sp>
        <p:nvSpPr>
          <p:cNvPr id="5" name="CuadroTexto 4">
            <a:extLst>
              <a:ext uri="{FF2B5EF4-FFF2-40B4-BE49-F238E27FC236}">
                <a16:creationId xmlns:a16="http://schemas.microsoft.com/office/drawing/2014/main" id="{A85AA201-8B4B-7D7F-3E5F-70FFC8E0EA62}"/>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11</a:t>
            </a:r>
            <a:endParaRPr lang="es-MX" sz="1200" b="1" dirty="0">
              <a:solidFill>
                <a:schemeClr val="bg2"/>
              </a:solidFill>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763D-914A-3047-7C75-5A3261069509}"/>
              </a:ext>
            </a:extLst>
          </p:cNvPr>
          <p:cNvSpPr>
            <a:spLocks noGrp="1"/>
          </p:cNvSpPr>
          <p:nvPr>
            <p:ph type="ctrTitle"/>
          </p:nvPr>
        </p:nvSpPr>
        <p:spPr>
          <a:xfrm flipH="1">
            <a:off x="1668262" y="504132"/>
            <a:ext cx="5957525" cy="780600"/>
          </a:xfrm>
        </p:spPr>
        <p:txBody>
          <a:bodyPr/>
          <a:lstStyle/>
          <a:p>
            <a:pPr algn="ctr"/>
            <a:r>
              <a:rPr lang="es" dirty="0"/>
              <a:t>La mano de Canterbury [Dunlop, 2003]</a:t>
            </a:r>
            <a:endParaRPr lang="en-US" dirty="0"/>
          </a:p>
        </p:txBody>
      </p:sp>
      <p:sp>
        <p:nvSpPr>
          <p:cNvPr id="3" name="Subtitle 2">
            <a:extLst>
              <a:ext uri="{FF2B5EF4-FFF2-40B4-BE49-F238E27FC236}">
                <a16:creationId xmlns:a16="http://schemas.microsoft.com/office/drawing/2014/main" id="{304578A1-C8F3-4361-D748-0D6CC7153528}"/>
              </a:ext>
            </a:extLst>
          </p:cNvPr>
          <p:cNvSpPr>
            <a:spLocks noGrp="1"/>
          </p:cNvSpPr>
          <p:nvPr>
            <p:ph type="subTitle" idx="1"/>
          </p:nvPr>
        </p:nvSpPr>
        <p:spPr>
          <a:xfrm flipH="1">
            <a:off x="4647024" y="1540680"/>
            <a:ext cx="3482925" cy="2902607"/>
          </a:xfrm>
        </p:spPr>
        <p:txBody>
          <a:bodyPr/>
          <a:lstStyle/>
          <a:p>
            <a:pPr marL="92075" indent="0" algn="just"/>
            <a:r>
              <a:rPr lang="es" sz="1800" dirty="0"/>
              <a:t>Utiliza eslabones mecánicos movidos directamente para actuar los dedos en forma similar a la mano humana. El movimiento directo de los eslabones se utiliza para reducir los problemas que presentan otros diseños de manos. Cada dedo de esta mano tiene 2.25 grados de libertad</a:t>
            </a:r>
            <a:endParaRPr lang="en-US" sz="1800" dirty="0"/>
          </a:p>
        </p:txBody>
      </p:sp>
      <p:pic>
        <p:nvPicPr>
          <p:cNvPr id="3074" name="Picture 2" descr="art01-1c">
            <a:extLst>
              <a:ext uri="{FF2B5EF4-FFF2-40B4-BE49-F238E27FC236}">
                <a16:creationId xmlns:a16="http://schemas.microsoft.com/office/drawing/2014/main" id="{36E0B8DF-1063-0DE1-BAEE-E9630C929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19" y="1696128"/>
            <a:ext cx="3859481" cy="216264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B4E2ABC-7902-DDB2-4379-27361BB567B2}"/>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12</a:t>
            </a:r>
            <a:endParaRPr lang="es-MX" sz="1200" b="1" dirty="0">
              <a:solidFill>
                <a:schemeClr val="bg2"/>
              </a:solidFill>
            </a:endParaRPr>
          </a:p>
        </p:txBody>
      </p:sp>
      <p:cxnSp>
        <p:nvCxnSpPr>
          <p:cNvPr id="6" name="Google Shape;207;p37">
            <a:extLst>
              <a:ext uri="{FF2B5EF4-FFF2-40B4-BE49-F238E27FC236}">
                <a16:creationId xmlns:a16="http://schemas.microsoft.com/office/drawing/2014/main" id="{8EDF526E-A641-CD28-0009-349C2846CABE}"/>
              </a:ext>
            </a:extLst>
          </p:cNvPr>
          <p:cNvCxnSpPr>
            <a:cxnSpLocks/>
          </p:cNvCxnSpPr>
          <p:nvPr/>
        </p:nvCxnSpPr>
        <p:spPr>
          <a:xfrm>
            <a:off x="1668262" y="1222956"/>
            <a:ext cx="5957525"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15943278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3294155" y="1357821"/>
            <a:ext cx="5783178"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dirty="0"/>
              <a:t>DESARROLLO Y EXPERIMENTACIÓN</a:t>
            </a:r>
            <a:endParaRPr sz="3200" dirty="0"/>
          </a:p>
        </p:txBody>
      </p:sp>
      <p:sp>
        <p:nvSpPr>
          <p:cNvPr id="346" name="Google Shape;346;p44"/>
          <p:cNvSpPr txBox="1">
            <a:spLocks noGrp="1"/>
          </p:cNvSpPr>
          <p:nvPr>
            <p:ph type="title" idx="2"/>
          </p:nvPr>
        </p:nvSpPr>
        <p:spPr>
          <a:xfrm flipH="1">
            <a:off x="4873896" y="81955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dirty="0"/>
          </a:p>
        </p:txBody>
      </p:sp>
      <p:cxnSp>
        <p:nvCxnSpPr>
          <p:cNvPr id="347" name="Google Shape;347;p44"/>
          <p:cNvCxnSpPr>
            <a:cxnSpLocks/>
          </p:cNvCxnSpPr>
          <p:nvPr/>
        </p:nvCxnSpPr>
        <p:spPr>
          <a:xfrm>
            <a:off x="5656729" y="2744700"/>
            <a:ext cx="3530696"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CuadroTexto 4">
            <a:extLst>
              <a:ext uri="{FF2B5EF4-FFF2-40B4-BE49-F238E27FC236}">
                <a16:creationId xmlns:a16="http://schemas.microsoft.com/office/drawing/2014/main" id="{B06674F1-45C6-C738-C529-A15233F5E2CF}"/>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13</a:t>
            </a:r>
            <a:endParaRPr lang="es-MX" sz="1200" b="1" dirty="0">
              <a:solidFill>
                <a:schemeClr val="bg2"/>
              </a:solidFil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6955AD4-4012-2419-4FAA-B761C95E350B}"/>
              </a:ext>
            </a:extLst>
          </p:cNvPr>
          <p:cNvSpPr>
            <a:spLocks noGrp="1"/>
          </p:cNvSpPr>
          <p:nvPr>
            <p:ph type="ctrTitle"/>
          </p:nvPr>
        </p:nvSpPr>
        <p:spPr>
          <a:xfrm>
            <a:off x="1773840" y="968983"/>
            <a:ext cx="6108942" cy="946200"/>
          </a:xfrm>
        </p:spPr>
        <p:txBody>
          <a:bodyPr/>
          <a:lstStyle/>
          <a:p>
            <a:r>
              <a:rPr lang="es-419" dirty="0"/>
              <a:t>1. MEDICIONES PARA DISEÑO DE DEDO ÍNDICE</a:t>
            </a:r>
            <a:endParaRPr lang="es-MX" dirty="0"/>
          </a:p>
        </p:txBody>
      </p:sp>
      <p:graphicFrame>
        <p:nvGraphicFramePr>
          <p:cNvPr id="4" name="Tabla 4">
            <a:extLst>
              <a:ext uri="{FF2B5EF4-FFF2-40B4-BE49-F238E27FC236}">
                <a16:creationId xmlns:a16="http://schemas.microsoft.com/office/drawing/2014/main" id="{CD92C4FE-9315-2C24-8C0C-6094E6BC9609}"/>
              </a:ext>
            </a:extLst>
          </p:cNvPr>
          <p:cNvGraphicFramePr>
            <a:graphicFrameLocks noGrp="1"/>
          </p:cNvGraphicFramePr>
          <p:nvPr>
            <p:extLst>
              <p:ext uri="{D42A27DB-BD31-4B8C-83A1-F6EECF244321}">
                <p14:modId xmlns:p14="http://schemas.microsoft.com/office/powerpoint/2010/main" val="42531606"/>
              </p:ext>
            </p:extLst>
          </p:nvPr>
        </p:nvGraphicFramePr>
        <p:xfrm>
          <a:off x="6115236" y="1798571"/>
          <a:ext cx="2437638" cy="2137644"/>
        </p:xfrm>
        <a:graphic>
          <a:graphicData uri="http://schemas.openxmlformats.org/drawingml/2006/table">
            <a:tbl>
              <a:tblPr firstRow="1" bandRow="1">
                <a:tableStyleId>{775DCB02-9BB8-47FD-8907-85C794F793BA}</a:tableStyleId>
              </a:tblPr>
              <a:tblGrid>
                <a:gridCol w="1726438">
                  <a:extLst>
                    <a:ext uri="{9D8B030D-6E8A-4147-A177-3AD203B41FA5}">
                      <a16:colId xmlns:a16="http://schemas.microsoft.com/office/drawing/2014/main" val="2305721752"/>
                    </a:ext>
                  </a:extLst>
                </a:gridCol>
                <a:gridCol w="711200">
                  <a:extLst>
                    <a:ext uri="{9D8B030D-6E8A-4147-A177-3AD203B41FA5}">
                      <a16:colId xmlns:a16="http://schemas.microsoft.com/office/drawing/2014/main" val="3259767242"/>
                    </a:ext>
                  </a:extLst>
                </a:gridCol>
              </a:tblGrid>
              <a:tr h="400106">
                <a:tc>
                  <a:txBody>
                    <a:bodyPr/>
                    <a:lstStyle/>
                    <a:p>
                      <a:pPr algn="ctr"/>
                      <a:r>
                        <a:rPr lang="es-419" sz="1200" dirty="0"/>
                        <a:t>Falange</a:t>
                      </a:r>
                      <a:endParaRPr lang="es-MX"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Índice</a:t>
                      </a:r>
                      <a:endParaRPr lang="es-MX" sz="1200" dirty="0"/>
                    </a:p>
                    <a:p>
                      <a:pPr algn="ctr"/>
                      <a:endParaRPr lang="es-MX" sz="1200" dirty="0"/>
                    </a:p>
                  </a:txBody>
                  <a:tcPr/>
                </a:tc>
                <a:extLst>
                  <a:ext uri="{0D108BD9-81ED-4DB2-BD59-A6C34878D82A}">
                    <a16:rowId xmlns:a16="http://schemas.microsoft.com/office/drawing/2014/main" val="2996057378"/>
                  </a:ext>
                </a:extLst>
              </a:tr>
              <a:tr h="5601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b="1" dirty="0"/>
                        <a:t>Proximal Diámetro</a:t>
                      </a:r>
                      <a:endParaRPr lang="es-MX" sz="1200"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20 mm</a:t>
                      </a:r>
                      <a:endParaRPr lang="es-MX" sz="1200" dirty="0"/>
                    </a:p>
                    <a:p>
                      <a:pPr algn="ctr"/>
                      <a:endParaRPr lang="es-MX" sz="1200" dirty="0"/>
                    </a:p>
                  </a:txBody>
                  <a:tcPr/>
                </a:tc>
                <a:extLst>
                  <a:ext uri="{0D108BD9-81ED-4DB2-BD59-A6C34878D82A}">
                    <a16:rowId xmlns:a16="http://schemas.microsoft.com/office/drawing/2014/main" val="805372377"/>
                  </a:ext>
                </a:extLst>
              </a:tr>
              <a:tr h="5601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b="1" dirty="0"/>
                        <a:t>Medial Diámetro</a:t>
                      </a:r>
                      <a:endParaRPr lang="es-MX" sz="1200" b="1"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16 mm</a:t>
                      </a:r>
                      <a:endParaRPr lang="es-MX" sz="1200" dirty="0"/>
                    </a:p>
                    <a:p>
                      <a:pPr algn="ctr"/>
                      <a:endParaRPr lang="es-MX" sz="1200" b="1" dirty="0"/>
                    </a:p>
                  </a:txBody>
                  <a:tcPr/>
                </a:tc>
                <a:extLst>
                  <a:ext uri="{0D108BD9-81ED-4DB2-BD59-A6C34878D82A}">
                    <a16:rowId xmlns:a16="http://schemas.microsoft.com/office/drawing/2014/main" val="832157220"/>
                  </a:ext>
                </a:extLst>
              </a:tr>
              <a:tr h="56014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b="1" dirty="0"/>
                        <a:t>Distal Diámetro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12 mm</a:t>
                      </a:r>
                      <a:endParaRPr lang="es-MX" sz="1200" dirty="0"/>
                    </a:p>
                  </a:txBody>
                  <a:tcPr/>
                </a:tc>
                <a:extLst>
                  <a:ext uri="{0D108BD9-81ED-4DB2-BD59-A6C34878D82A}">
                    <a16:rowId xmlns:a16="http://schemas.microsoft.com/office/drawing/2014/main" val="2701134662"/>
                  </a:ext>
                </a:extLst>
              </a:tr>
            </a:tbl>
          </a:graphicData>
        </a:graphic>
      </p:graphicFrame>
      <p:pic>
        <p:nvPicPr>
          <p:cNvPr id="1030" name="Picture 6" descr="Stock photography pulgar miembro superior, dedo índice, mano, fotografía,  brazo png | PNGWing">
            <a:extLst>
              <a:ext uri="{FF2B5EF4-FFF2-40B4-BE49-F238E27FC236}">
                <a16:creationId xmlns:a16="http://schemas.microsoft.com/office/drawing/2014/main" id="{41B2459F-9FAB-B600-2DC1-8ACB1F2FA44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105" b="89909" l="10000" r="90000">
                        <a14:foregroundMark x1="42500" y1="3105" x2="42283" y2="18241"/>
                        <a14:foregroundMark x1="42283" y1="18241" x2="42283" y2="18241"/>
                      </a14:backgroundRemoval>
                    </a14:imgEffect>
                  </a14:imgLayer>
                </a14:imgProps>
              </a:ext>
              <a:ext uri="{28A0092B-C50C-407E-A947-70E740481C1C}">
                <a14:useLocalDpi xmlns:a14="http://schemas.microsoft.com/office/drawing/2010/main" val="0"/>
              </a:ext>
            </a:extLst>
          </a:blip>
          <a:srcRect l="19308" r="26228"/>
          <a:stretch/>
        </p:blipFill>
        <p:spPr bwMode="auto">
          <a:xfrm>
            <a:off x="7216" y="1182681"/>
            <a:ext cx="2330823" cy="3595868"/>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o 23">
            <a:extLst>
              <a:ext uri="{FF2B5EF4-FFF2-40B4-BE49-F238E27FC236}">
                <a16:creationId xmlns:a16="http://schemas.microsoft.com/office/drawing/2014/main" id="{ADC2F22A-AE37-57F0-7AF0-D3047E6CD303}"/>
              </a:ext>
            </a:extLst>
          </p:cNvPr>
          <p:cNvGrpSpPr/>
          <p:nvPr/>
        </p:nvGrpSpPr>
        <p:grpSpPr>
          <a:xfrm>
            <a:off x="1686952" y="1609527"/>
            <a:ext cx="1965106" cy="3120241"/>
            <a:chOff x="1529934" y="1594885"/>
            <a:chExt cx="1965106" cy="3120241"/>
          </a:xfrm>
        </p:grpSpPr>
        <p:pic>
          <p:nvPicPr>
            <p:cNvPr id="10" name="Imagen 9">
              <a:extLst>
                <a:ext uri="{FF2B5EF4-FFF2-40B4-BE49-F238E27FC236}">
                  <a16:creationId xmlns:a16="http://schemas.microsoft.com/office/drawing/2014/main" id="{C919C48C-0A96-956E-E757-6934DD8D127D}"/>
                </a:ext>
              </a:extLst>
            </p:cNvPr>
            <p:cNvPicPr>
              <a:picLocks noChangeAspect="1"/>
            </p:cNvPicPr>
            <p:nvPr/>
          </p:nvPicPr>
          <p:blipFill>
            <a:blip r:embed="rId4">
              <a:biLevel thresh="75000"/>
              <a:extLst>
                <a:ext uri="{BEBA8EAE-BF5A-486C-A8C5-ECC9F3942E4B}">
                  <a14:imgProps xmlns:a14="http://schemas.microsoft.com/office/drawing/2010/main">
                    <a14:imgLayer r:embed="rId5">
                      <a14:imgEffect>
                        <a14:backgroundRemoval t="9730" b="92793" l="9220" r="89362">
                          <a14:foregroundMark x1="51773" y1="9730" x2="33333" y2="84505"/>
                          <a14:foregroundMark x1="41844" y1="14054" x2="43972" y2="39820"/>
                          <a14:foregroundMark x1="43972" y1="39820" x2="44681" y2="40541"/>
                          <a14:foregroundMark x1="51418" y1="28468" x2="48582" y2="77297"/>
                          <a14:foregroundMark x1="48582" y1="77297" x2="41844" y2="79279"/>
                          <a14:foregroundMark x1="41844" y1="53694" x2="41844" y2="84505"/>
                          <a14:foregroundMark x1="54255" y1="77297" x2="37943" y2="85045"/>
                          <a14:foregroundMark x1="56028" y1="79640" x2="33333" y2="87928"/>
                          <a14:foregroundMark x1="59220" y1="27207" x2="63117" y2="27537"/>
                          <a14:foregroundMark x1="73709" y1="68829" x2="73725" y2="69072"/>
                          <a14:foregroundMark x1="73685" y1="68468" x2="73709" y2="68829"/>
                          <a14:foregroundMark x1="73673" y1="68288" x2="73685" y2="68468"/>
                          <a14:foregroundMark x1="73661" y1="68108" x2="73673" y2="68288"/>
                          <a14:foregroundMark x1="72984" y1="58142" x2="73270" y2="62357"/>
                          <a14:foregroundMark x1="70849" y1="26667" x2="72881" y2="56619"/>
                          <a14:foregroundMark x1="70812" y1="26126" x2="70849" y2="26667"/>
                          <a14:foregroundMark x1="70604" y1="23063" x2="70812" y2="26126"/>
                          <a14:foregroundMark x1="69919" y1="12973" x2="69932" y2="13171"/>
                          <a14:foregroundMark x1="69858" y1="12072" x2="69919" y2="12973"/>
                          <a14:foregroundMark x1="76241" y1="27748" x2="76241" y2="27748"/>
                          <a14:foregroundMark x1="63475" y1="27207" x2="76950" y2="27207"/>
                          <a14:foregroundMark x1="36879" y1="88468" x2="54965" y2="81441"/>
                          <a14:foregroundMark x1="59418" y1="79820" x2="60638" y2="79459"/>
                          <a14:foregroundMark x1="32624" y1="87748" x2="59418" y2="79820"/>
                          <a14:foregroundMark x1="58218" y1="81365" x2="48406" y2="89094"/>
                          <a14:foregroundMark x1="49791" y1="90660" x2="51418" y2="90631"/>
                          <a14:foregroundMark x1="31206" y1="90991" x2="44215" y2="90759"/>
                          <a14:foregroundMark x1="58156" y1="81982" x2="49086" y2="89072"/>
                          <a14:foregroundMark x1="60060" y1="81465" x2="35816" y2="92072"/>
                          <a14:foregroundMark x1="35816" y1="92072" x2="31206" y2="92072"/>
                          <a14:foregroundMark x1="60638" y1="81261" x2="43262" y2="90631"/>
                          <a14:foregroundMark x1="57447" y1="83063" x2="57447" y2="90631"/>
                          <a14:foregroundMark x1="58865" y1="82523" x2="59929" y2="90991"/>
                          <a14:foregroundMark x1="59220" y1="81982" x2="56028" y2="89009"/>
                          <a14:foregroundMark x1="61348" y1="78919" x2="61348" y2="90631"/>
                          <a14:foregroundMark x1="31206" y1="90991" x2="60993" y2="90450"/>
                          <a14:foregroundMark x1="35461" y1="91351" x2="59220" y2="91351"/>
                          <a14:foregroundMark x1="33333" y1="90991" x2="60993" y2="90991"/>
                          <a14:foregroundMark x1="36170" y1="91712" x2="58865" y2="91532"/>
                          <a14:backgroundMark x1="64539" y1="17838" x2="61348" y2="21622"/>
                          <a14:backgroundMark x1="62411" y1="78198" x2="79078" y2="79099"/>
                          <a14:backgroundMark x1="65248" y1="74955" x2="77660" y2="74955"/>
                          <a14:backgroundMark x1="76241" y1="58378" x2="74468" y2="58919"/>
                          <a14:backgroundMark x1="73759" y1="62162" x2="79787" y2="65225"/>
                          <a14:backgroundMark x1="69504" y1="26126" x2="69504" y2="26126"/>
                          <a14:backgroundMark x1="72340" y1="26667" x2="72340" y2="26667"/>
                          <a14:backgroundMark x1="70567" y1="19099" x2="70567" y2="19099"/>
                          <a14:backgroundMark x1="69858" y1="16937" x2="69858" y2="16937"/>
                          <a14:backgroundMark x1="68794" y1="14414" x2="68794" y2="14414"/>
                          <a14:backgroundMark x1="72340" y1="15856" x2="72340" y2="15856"/>
                          <a14:backgroundMark x1="70567" y1="18198" x2="70567" y2="18198"/>
                          <a14:backgroundMark x1="70567" y1="16937" x2="70567" y2="16937"/>
                          <a14:backgroundMark x1="70567" y1="16396" x2="70567" y2="16396"/>
                          <a14:backgroundMark x1="70567" y1="15495" x2="70567" y2="15495"/>
                          <a14:backgroundMark x1="70567" y1="14054" x2="70567" y2="14054"/>
                          <a14:backgroundMark x1="69858" y1="13514" x2="69858" y2="13514"/>
                          <a14:backgroundMark x1="75532" y1="71712" x2="75532" y2="71712"/>
                          <a14:backgroundMark x1="74468" y1="70090" x2="74468" y2="70090"/>
                          <a14:backgroundMark x1="72340" y1="68288" x2="72340" y2="68288"/>
                          <a14:backgroundMark x1="73404" y1="70450" x2="73404" y2="70450"/>
                          <a14:backgroundMark x1="74468" y1="70811" x2="74468" y2="70811"/>
                          <a14:backgroundMark x1="74468" y1="69550" x2="74468" y2="69550"/>
                          <a14:backgroundMark x1="74468" y1="69550" x2="74468" y2="69550"/>
                          <a14:backgroundMark x1="73759" y1="69910" x2="73759" y2="69910"/>
                          <a14:backgroundMark x1="73404" y1="67387" x2="73404" y2="67387"/>
                          <a14:backgroundMark x1="74468" y1="71351" x2="74468" y2="71351"/>
                          <a14:backgroundMark x1="71277" y1="12973" x2="71277" y2="12973"/>
                          <a14:backgroundMark x1="70567" y1="13514" x2="70567" y2="13514"/>
                          <a14:backgroundMark x1="70567" y1="13514" x2="71277" y2="16757"/>
                          <a14:backgroundMark x1="70567" y1="21261" x2="70567" y2="21261"/>
                          <a14:backgroundMark x1="71277" y1="21982" x2="71277" y2="21982"/>
                          <a14:backgroundMark x1="70567" y1="21982" x2="70567" y2="21982"/>
                          <a14:backgroundMark x1="69504" y1="12973" x2="69504" y2="12973"/>
                          <a14:backgroundMark x1="74468" y1="70991" x2="74468" y2="70991"/>
                          <a14:backgroundMark x1="74113" y1="70270" x2="74113" y2="70270"/>
                          <a14:backgroundMark x1="73050" y1="68468" x2="73050" y2="68468"/>
                          <a14:backgroundMark x1="74468" y1="68108" x2="74468" y2="68108"/>
                          <a14:backgroundMark x1="74468" y1="68108" x2="74468" y2="68108"/>
                          <a14:backgroundMark x1="74468" y1="68108" x2="74468" y2="68108"/>
                          <a14:backgroundMark x1="76596" y1="70450" x2="76596" y2="70450"/>
                          <a14:backgroundMark x1="73759" y1="67207" x2="73759" y2="68108"/>
                          <a14:backgroundMark x1="74113" y1="71532" x2="74113" y2="71532"/>
                          <a14:backgroundMark x1="73759" y1="71351" x2="73759" y2="71351"/>
                          <a14:backgroundMark x1="74113" y1="68468" x2="74113" y2="68468"/>
                          <a14:backgroundMark x1="74113" y1="68468" x2="74113" y2="68468"/>
                          <a14:backgroundMark x1="74113" y1="68829" x2="74113" y2="68829"/>
                          <a14:backgroundMark x1="74113" y1="69189" x2="74113" y2="69189"/>
                          <a14:backgroundMark x1="76950" y1="70270" x2="76950" y2="70270"/>
                          <a14:backgroundMark x1="74468" y1="70991" x2="74468" y2="70991"/>
                          <a14:backgroundMark x1="72340" y1="70991" x2="72340" y2="70991"/>
                          <a14:backgroundMark x1="75532" y1="70631" x2="76596" y2="70991"/>
                          <a14:backgroundMark x1="71986" y1="70991" x2="71986" y2="70991"/>
                          <a14:backgroundMark x1="73050" y1="69189" x2="75177" y2="72252"/>
                          <a14:backgroundMark x1="75177" y1="68108" x2="75177" y2="68108"/>
                          <a14:backgroundMark x1="73050" y1="68108" x2="73050" y2="68108"/>
                          <a14:backgroundMark x1="73759" y1="61802" x2="75177" y2="58198"/>
                          <a14:backgroundMark x1="70922" y1="17117" x2="70922" y2="23063"/>
                          <a14:backgroundMark x1="69149" y1="17477" x2="75532" y2="18378"/>
                          <a14:backgroundMark x1="69504" y1="13694" x2="75177" y2="13514"/>
                          <a14:backgroundMark x1="69504" y1="13514" x2="73759" y2="13514"/>
                          <a14:backgroundMark x1="68440" y1="13694" x2="68440" y2="13333"/>
                        </a14:backgroundRemoval>
                      </a14:imgEffect>
                    </a14:imgLayer>
                  </a14:imgProps>
                </a:ext>
              </a:extLst>
            </a:blip>
            <a:stretch>
              <a:fillRect/>
            </a:stretch>
          </p:blipFill>
          <p:spPr>
            <a:xfrm>
              <a:off x="1529934" y="1594885"/>
              <a:ext cx="1585419" cy="3120241"/>
            </a:xfrm>
            <a:prstGeom prst="rect">
              <a:avLst/>
            </a:prstGeom>
          </p:spPr>
        </p:pic>
        <p:sp>
          <p:nvSpPr>
            <p:cNvPr id="11" name="CuadroTexto 10">
              <a:extLst>
                <a:ext uri="{FF2B5EF4-FFF2-40B4-BE49-F238E27FC236}">
                  <a16:creationId xmlns:a16="http://schemas.microsoft.com/office/drawing/2014/main" id="{A702C0F3-46CB-F247-8C79-0ECE529F4268}"/>
                </a:ext>
              </a:extLst>
            </p:cNvPr>
            <p:cNvSpPr txBox="1"/>
            <p:nvPr/>
          </p:nvSpPr>
          <p:spPr>
            <a:xfrm>
              <a:off x="2632419" y="2026949"/>
              <a:ext cx="862621" cy="307777"/>
            </a:xfrm>
            <a:prstGeom prst="rect">
              <a:avLst/>
            </a:prstGeom>
            <a:noFill/>
          </p:spPr>
          <p:txBody>
            <a:bodyPr wrap="square" rtlCol="0">
              <a:spAutoFit/>
            </a:bodyPr>
            <a:lstStyle/>
            <a:p>
              <a:r>
                <a:rPr lang="es-419" dirty="0"/>
                <a:t>19 mm</a:t>
              </a:r>
              <a:endParaRPr lang="es-MX" dirty="0"/>
            </a:p>
          </p:txBody>
        </p:sp>
        <p:sp>
          <p:nvSpPr>
            <p:cNvPr id="12" name="CuadroTexto 11">
              <a:extLst>
                <a:ext uri="{FF2B5EF4-FFF2-40B4-BE49-F238E27FC236}">
                  <a16:creationId xmlns:a16="http://schemas.microsoft.com/office/drawing/2014/main" id="{B0100ADC-460C-965A-281C-44D9A2170CA2}"/>
                </a:ext>
              </a:extLst>
            </p:cNvPr>
            <p:cNvSpPr txBox="1"/>
            <p:nvPr/>
          </p:nvSpPr>
          <p:spPr>
            <a:xfrm>
              <a:off x="2632418" y="2630561"/>
              <a:ext cx="808435" cy="307777"/>
            </a:xfrm>
            <a:prstGeom prst="rect">
              <a:avLst/>
            </a:prstGeom>
            <a:noFill/>
          </p:spPr>
          <p:txBody>
            <a:bodyPr wrap="square" rtlCol="0">
              <a:spAutoFit/>
            </a:bodyPr>
            <a:lstStyle/>
            <a:p>
              <a:r>
                <a:rPr lang="es-419" dirty="0"/>
                <a:t>23 mm</a:t>
              </a:r>
              <a:endParaRPr lang="es-MX" dirty="0"/>
            </a:p>
          </p:txBody>
        </p:sp>
        <p:sp>
          <p:nvSpPr>
            <p:cNvPr id="13" name="CuadroTexto 12">
              <a:extLst>
                <a:ext uri="{FF2B5EF4-FFF2-40B4-BE49-F238E27FC236}">
                  <a16:creationId xmlns:a16="http://schemas.microsoft.com/office/drawing/2014/main" id="{87799A3B-2E2F-88EC-5B21-F148CBB60AB9}"/>
                </a:ext>
              </a:extLst>
            </p:cNvPr>
            <p:cNvSpPr txBox="1"/>
            <p:nvPr/>
          </p:nvSpPr>
          <p:spPr>
            <a:xfrm>
              <a:off x="2659511" y="3492907"/>
              <a:ext cx="808435" cy="307777"/>
            </a:xfrm>
            <a:prstGeom prst="rect">
              <a:avLst/>
            </a:prstGeom>
            <a:noFill/>
          </p:spPr>
          <p:txBody>
            <a:bodyPr wrap="square" rtlCol="0">
              <a:spAutoFit/>
            </a:bodyPr>
            <a:lstStyle/>
            <a:p>
              <a:r>
                <a:rPr lang="es-419" dirty="0"/>
                <a:t>40 mm</a:t>
              </a:r>
              <a:endParaRPr lang="es-MX" dirty="0"/>
            </a:p>
          </p:txBody>
        </p:sp>
        <p:cxnSp>
          <p:nvCxnSpPr>
            <p:cNvPr id="15" name="Conector recto de flecha 14">
              <a:extLst>
                <a:ext uri="{FF2B5EF4-FFF2-40B4-BE49-F238E27FC236}">
                  <a16:creationId xmlns:a16="http://schemas.microsoft.com/office/drawing/2014/main" id="{E29377E8-2687-C7DC-B841-12DEC3FBE3D4}"/>
                </a:ext>
              </a:extLst>
            </p:cNvPr>
            <p:cNvCxnSpPr>
              <a:cxnSpLocks/>
            </p:cNvCxnSpPr>
            <p:nvPr/>
          </p:nvCxnSpPr>
          <p:spPr>
            <a:xfrm>
              <a:off x="2677423" y="3179050"/>
              <a:ext cx="0" cy="117620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371AA994-CAEF-6599-A586-2DF34376754D}"/>
                </a:ext>
              </a:extLst>
            </p:cNvPr>
            <p:cNvCxnSpPr/>
            <p:nvPr/>
          </p:nvCxnSpPr>
          <p:spPr>
            <a:xfrm>
              <a:off x="2322643" y="4355253"/>
              <a:ext cx="3639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F377FCD-C34C-CF75-D5F0-7A6D477E0AA9}"/>
                </a:ext>
              </a:extLst>
            </p:cNvPr>
            <p:cNvCxnSpPr>
              <a:cxnSpLocks/>
            </p:cNvCxnSpPr>
            <p:nvPr/>
          </p:nvCxnSpPr>
          <p:spPr>
            <a:xfrm>
              <a:off x="2659511" y="2470592"/>
              <a:ext cx="0" cy="63159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320D5CEB-9F61-46A8-347B-0E99CB7285C3}"/>
                </a:ext>
              </a:extLst>
            </p:cNvPr>
            <p:cNvCxnSpPr>
              <a:cxnSpLocks/>
            </p:cNvCxnSpPr>
            <p:nvPr/>
          </p:nvCxnSpPr>
          <p:spPr>
            <a:xfrm>
              <a:off x="2659511" y="1857429"/>
              <a:ext cx="17912" cy="5324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5" name="Tabla 25">
            <a:extLst>
              <a:ext uri="{FF2B5EF4-FFF2-40B4-BE49-F238E27FC236}">
                <a16:creationId xmlns:a16="http://schemas.microsoft.com/office/drawing/2014/main" id="{E08232E5-441A-B4FA-2454-118797B9166A}"/>
              </a:ext>
            </a:extLst>
          </p:cNvPr>
          <p:cNvGraphicFramePr>
            <a:graphicFrameLocks noGrp="1"/>
          </p:cNvGraphicFramePr>
          <p:nvPr>
            <p:extLst>
              <p:ext uri="{D42A27DB-BD31-4B8C-83A1-F6EECF244321}">
                <p14:modId xmlns:p14="http://schemas.microsoft.com/office/powerpoint/2010/main" val="2019733241"/>
              </p:ext>
            </p:extLst>
          </p:nvPr>
        </p:nvGraphicFramePr>
        <p:xfrm>
          <a:off x="3642876" y="1952993"/>
          <a:ext cx="2308034" cy="1828800"/>
        </p:xfrm>
        <a:graphic>
          <a:graphicData uri="http://schemas.openxmlformats.org/drawingml/2006/table">
            <a:tbl>
              <a:tblPr firstRow="1" bandRow="1">
                <a:tableStyleId>{775DCB02-9BB8-47FD-8907-85C794F793BA}</a:tableStyleId>
              </a:tblPr>
              <a:tblGrid>
                <a:gridCol w="1465210">
                  <a:extLst>
                    <a:ext uri="{9D8B030D-6E8A-4147-A177-3AD203B41FA5}">
                      <a16:colId xmlns:a16="http://schemas.microsoft.com/office/drawing/2014/main" val="435470732"/>
                    </a:ext>
                  </a:extLst>
                </a:gridCol>
                <a:gridCol w="842824">
                  <a:extLst>
                    <a:ext uri="{9D8B030D-6E8A-4147-A177-3AD203B41FA5}">
                      <a16:colId xmlns:a16="http://schemas.microsoft.com/office/drawing/2014/main" val="209440883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b="1" dirty="0"/>
                        <a:t>Falange</a:t>
                      </a:r>
                      <a:endParaRPr lang="es-MX" sz="1200" b="1" dirty="0"/>
                    </a:p>
                    <a:p>
                      <a:pPr algn="ctr"/>
                      <a:endParaRPr lang="es-MX" sz="12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Índice</a:t>
                      </a:r>
                      <a:endParaRPr lang="es-MX" sz="1200" dirty="0"/>
                    </a:p>
                    <a:p>
                      <a:endParaRPr lang="es-MX" sz="1200" dirty="0"/>
                    </a:p>
                  </a:txBody>
                  <a:tcPr/>
                </a:tc>
                <a:extLst>
                  <a:ext uri="{0D108BD9-81ED-4DB2-BD59-A6C34878D82A}">
                    <a16:rowId xmlns:a16="http://schemas.microsoft.com/office/drawing/2014/main" val="314660846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b="1" dirty="0"/>
                        <a:t>Proximal largo</a:t>
                      </a:r>
                      <a:endParaRPr lang="es-MX" sz="1200" b="1" dirty="0"/>
                    </a:p>
                    <a:p>
                      <a:pPr algn="ctr"/>
                      <a:endParaRPr lang="es-MX" sz="12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40 mm</a:t>
                      </a:r>
                      <a:endParaRPr lang="es-MX" sz="1200" dirty="0"/>
                    </a:p>
                    <a:p>
                      <a:endParaRPr lang="es-MX" sz="1200" dirty="0"/>
                    </a:p>
                  </a:txBody>
                  <a:tcPr/>
                </a:tc>
                <a:extLst>
                  <a:ext uri="{0D108BD9-81ED-4DB2-BD59-A6C34878D82A}">
                    <a16:rowId xmlns:a16="http://schemas.microsoft.com/office/drawing/2014/main" val="2557707861"/>
                  </a:ext>
                </a:extLst>
              </a:tr>
              <a:tr h="370840">
                <a:tc>
                  <a:txBody>
                    <a:bodyPr/>
                    <a:lstStyle/>
                    <a:p>
                      <a:pPr algn="ctr"/>
                      <a:r>
                        <a:rPr lang="es-419" sz="1200" b="1" dirty="0"/>
                        <a:t>Medial largo</a:t>
                      </a:r>
                      <a:endParaRPr lang="es-MX" sz="1200" b="1" dirty="0"/>
                    </a:p>
                    <a:p>
                      <a:pPr algn="ctr"/>
                      <a:endParaRPr lang="es-MX" sz="12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419" sz="1200" dirty="0"/>
                        <a:t>23 mm</a:t>
                      </a:r>
                      <a:endParaRPr lang="es-MX" sz="1200" dirty="0"/>
                    </a:p>
                    <a:p>
                      <a:endParaRPr lang="es-MX" sz="1200" dirty="0"/>
                    </a:p>
                  </a:txBody>
                  <a:tcPr/>
                </a:tc>
                <a:extLst>
                  <a:ext uri="{0D108BD9-81ED-4DB2-BD59-A6C34878D82A}">
                    <a16:rowId xmlns:a16="http://schemas.microsoft.com/office/drawing/2014/main" val="350096094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419" sz="1200" b="1" dirty="0"/>
                        <a:t>Distal largo</a:t>
                      </a:r>
                      <a:endParaRPr lang="es-MX" sz="1200" b="1" dirty="0"/>
                    </a:p>
                    <a:p>
                      <a:pPr algn="ctr"/>
                      <a:endParaRPr lang="es-MX" sz="1200" b="1" dirty="0"/>
                    </a:p>
                  </a:txBody>
                  <a:tcPr/>
                </a:tc>
                <a:tc>
                  <a:txBody>
                    <a:bodyPr/>
                    <a:lstStyle/>
                    <a:p>
                      <a:r>
                        <a:rPr lang="es-419" sz="1200" dirty="0"/>
                        <a:t>19 mm</a:t>
                      </a:r>
                      <a:endParaRPr lang="es-MX" sz="1200" dirty="0"/>
                    </a:p>
                  </a:txBody>
                  <a:tcPr/>
                </a:tc>
                <a:extLst>
                  <a:ext uri="{0D108BD9-81ED-4DB2-BD59-A6C34878D82A}">
                    <a16:rowId xmlns:a16="http://schemas.microsoft.com/office/drawing/2014/main" val="1993172681"/>
                  </a:ext>
                </a:extLst>
              </a:tr>
            </a:tbl>
          </a:graphicData>
        </a:graphic>
      </p:graphicFrame>
      <mc:AlternateContent xmlns:mc="http://schemas.openxmlformats.org/markup-compatibility/2006" xmlns:p14="http://schemas.microsoft.com/office/powerpoint/2010/main">
        <mc:Choice Requires="p14">
          <p:contentPart p14:bwMode="auto" r:id="rId6">
            <p14:nvContentPartPr>
              <p14:cNvPr id="26" name="Entrada de lápiz 25">
                <a:extLst>
                  <a:ext uri="{FF2B5EF4-FFF2-40B4-BE49-F238E27FC236}">
                    <a16:creationId xmlns:a16="http://schemas.microsoft.com/office/drawing/2014/main" id="{903CDF30-3164-6F1D-8E11-C74014B17E9F}"/>
                  </a:ext>
                </a:extLst>
              </p14:cNvPr>
              <p14:cNvContentPartPr/>
              <p14:nvPr/>
            </p14:nvContentPartPr>
            <p14:xfrm>
              <a:off x="2630593" y="4121311"/>
              <a:ext cx="360" cy="360"/>
            </p14:xfrm>
          </p:contentPart>
        </mc:Choice>
        <mc:Fallback xmlns="">
          <p:pic>
            <p:nvPicPr>
              <p:cNvPr id="26" name="Entrada de lápiz 25">
                <a:extLst>
                  <a:ext uri="{FF2B5EF4-FFF2-40B4-BE49-F238E27FC236}">
                    <a16:creationId xmlns:a16="http://schemas.microsoft.com/office/drawing/2014/main" id="{903CDF30-3164-6F1D-8E11-C74014B17E9F}"/>
                  </a:ext>
                </a:extLst>
              </p:cNvPr>
              <p:cNvPicPr/>
              <p:nvPr/>
            </p:nvPicPr>
            <p:blipFill>
              <a:blip r:embed="rId7"/>
              <a:stretch>
                <a:fillRect/>
              </a:stretch>
            </p:blipFill>
            <p:spPr>
              <a:xfrm>
                <a:off x="2625913" y="4116991"/>
                <a:ext cx="9000" cy="9000"/>
              </a:xfrm>
              <a:prstGeom prst="rect">
                <a:avLst/>
              </a:prstGeom>
            </p:spPr>
          </p:pic>
        </mc:Fallback>
      </mc:AlternateContent>
      <p:grpSp>
        <p:nvGrpSpPr>
          <p:cNvPr id="31" name="Grupo 30">
            <a:extLst>
              <a:ext uri="{FF2B5EF4-FFF2-40B4-BE49-F238E27FC236}">
                <a16:creationId xmlns:a16="http://schemas.microsoft.com/office/drawing/2014/main" id="{385B363C-EC93-62D4-1FA0-9C83160B48A4}"/>
              </a:ext>
            </a:extLst>
          </p:cNvPr>
          <p:cNvGrpSpPr/>
          <p:nvPr/>
        </p:nvGrpSpPr>
        <p:grpSpPr>
          <a:xfrm>
            <a:off x="2617273" y="4112311"/>
            <a:ext cx="21960" cy="268200"/>
            <a:chOff x="2617273" y="4112311"/>
            <a:chExt cx="21960" cy="268200"/>
          </a:xfrm>
        </p:grpSpPr>
        <mc:AlternateContent xmlns:mc="http://schemas.openxmlformats.org/markup-compatibility/2006" xmlns:p14="http://schemas.microsoft.com/office/powerpoint/2010/main">
          <mc:Choice Requires="p14">
            <p:contentPart p14:bwMode="auto" r:id="rId8">
              <p14:nvContentPartPr>
                <p14:cNvPr id="27" name="Entrada de lápiz 26">
                  <a:extLst>
                    <a:ext uri="{FF2B5EF4-FFF2-40B4-BE49-F238E27FC236}">
                      <a16:creationId xmlns:a16="http://schemas.microsoft.com/office/drawing/2014/main" id="{C9316AE1-8241-FB6E-2E90-C63744FA4E2E}"/>
                    </a:ext>
                  </a:extLst>
                </p14:cNvPr>
                <p14:cNvContentPartPr/>
                <p14:nvPr/>
              </p14:nvContentPartPr>
              <p14:xfrm>
                <a:off x="2638873" y="4112311"/>
                <a:ext cx="360" cy="360"/>
              </p14:xfrm>
            </p:contentPart>
          </mc:Choice>
          <mc:Fallback xmlns="">
            <p:pic>
              <p:nvPicPr>
                <p:cNvPr id="27" name="Entrada de lápiz 26">
                  <a:extLst>
                    <a:ext uri="{FF2B5EF4-FFF2-40B4-BE49-F238E27FC236}">
                      <a16:creationId xmlns:a16="http://schemas.microsoft.com/office/drawing/2014/main" id="{C9316AE1-8241-FB6E-2E90-C63744FA4E2E}"/>
                    </a:ext>
                  </a:extLst>
                </p:cNvPr>
                <p:cNvPicPr/>
                <p:nvPr/>
              </p:nvPicPr>
              <p:blipFill>
                <a:blip r:embed="rId9"/>
                <a:stretch>
                  <a:fillRect/>
                </a:stretch>
              </p:blipFill>
              <p:spPr>
                <a:xfrm>
                  <a:off x="2630233" y="41036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Entrada de lápiz 27">
                  <a:extLst>
                    <a:ext uri="{FF2B5EF4-FFF2-40B4-BE49-F238E27FC236}">
                      <a16:creationId xmlns:a16="http://schemas.microsoft.com/office/drawing/2014/main" id="{95E7B313-AC30-4021-E6E8-219A5C5C8A36}"/>
                    </a:ext>
                  </a:extLst>
                </p14:cNvPr>
                <p14:cNvContentPartPr/>
                <p14:nvPr/>
              </p14:nvContentPartPr>
              <p14:xfrm>
                <a:off x="2629513" y="4121311"/>
                <a:ext cx="9720" cy="259200"/>
              </p14:xfrm>
            </p:contentPart>
          </mc:Choice>
          <mc:Fallback xmlns="">
            <p:pic>
              <p:nvPicPr>
                <p:cNvPr id="28" name="Entrada de lápiz 27">
                  <a:extLst>
                    <a:ext uri="{FF2B5EF4-FFF2-40B4-BE49-F238E27FC236}">
                      <a16:creationId xmlns:a16="http://schemas.microsoft.com/office/drawing/2014/main" id="{95E7B313-AC30-4021-E6E8-219A5C5C8A36}"/>
                    </a:ext>
                  </a:extLst>
                </p:cNvPr>
                <p:cNvPicPr/>
                <p:nvPr/>
              </p:nvPicPr>
              <p:blipFill>
                <a:blip r:embed="rId11"/>
                <a:stretch>
                  <a:fillRect/>
                </a:stretch>
              </p:blipFill>
              <p:spPr>
                <a:xfrm>
                  <a:off x="2620873" y="4112311"/>
                  <a:ext cx="273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 name="Entrada de lápiz 29">
                  <a:extLst>
                    <a:ext uri="{FF2B5EF4-FFF2-40B4-BE49-F238E27FC236}">
                      <a16:creationId xmlns:a16="http://schemas.microsoft.com/office/drawing/2014/main" id="{D4C29057-528C-2172-87E7-32E1326A6755}"/>
                    </a:ext>
                  </a:extLst>
                </p14:cNvPr>
                <p14:cNvContentPartPr/>
                <p14:nvPr/>
              </p14:nvContentPartPr>
              <p14:xfrm>
                <a:off x="2617273" y="4125631"/>
                <a:ext cx="8640" cy="227520"/>
              </p14:xfrm>
            </p:contentPart>
          </mc:Choice>
          <mc:Fallback xmlns="">
            <p:pic>
              <p:nvPicPr>
                <p:cNvPr id="30" name="Entrada de lápiz 29">
                  <a:extLst>
                    <a:ext uri="{FF2B5EF4-FFF2-40B4-BE49-F238E27FC236}">
                      <a16:creationId xmlns:a16="http://schemas.microsoft.com/office/drawing/2014/main" id="{D4C29057-528C-2172-87E7-32E1326A6755}"/>
                    </a:ext>
                  </a:extLst>
                </p:cNvPr>
                <p:cNvPicPr/>
                <p:nvPr/>
              </p:nvPicPr>
              <p:blipFill>
                <a:blip r:embed="rId13"/>
                <a:stretch>
                  <a:fillRect/>
                </a:stretch>
              </p:blipFill>
              <p:spPr>
                <a:xfrm>
                  <a:off x="2608273" y="4116631"/>
                  <a:ext cx="26280" cy="245160"/>
                </a:xfrm>
                <a:prstGeom prst="rect">
                  <a:avLst/>
                </a:prstGeom>
              </p:spPr>
            </p:pic>
          </mc:Fallback>
        </mc:AlternateContent>
      </p:grpSp>
      <p:sp>
        <p:nvSpPr>
          <p:cNvPr id="34" name="CuadroTexto 33">
            <a:extLst>
              <a:ext uri="{FF2B5EF4-FFF2-40B4-BE49-F238E27FC236}">
                <a16:creationId xmlns:a16="http://schemas.microsoft.com/office/drawing/2014/main" id="{E0F2309C-C4EA-F1BE-E51A-6B96AF48B014}"/>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14</a:t>
            </a:r>
            <a:endParaRPr lang="es-MX" sz="1200" b="1" dirty="0">
              <a:solidFill>
                <a:schemeClr val="bg2"/>
              </a:solidFill>
            </a:endParaRPr>
          </a:p>
        </p:txBody>
      </p:sp>
      <p:cxnSp>
        <p:nvCxnSpPr>
          <p:cNvPr id="35" name="Google Shape;207;p37">
            <a:extLst>
              <a:ext uri="{FF2B5EF4-FFF2-40B4-BE49-F238E27FC236}">
                <a16:creationId xmlns:a16="http://schemas.microsoft.com/office/drawing/2014/main" id="{70B183AF-8F6C-1AB3-150A-B399E65B88F4}"/>
              </a:ext>
            </a:extLst>
          </p:cNvPr>
          <p:cNvCxnSpPr>
            <a:cxnSpLocks/>
          </p:cNvCxnSpPr>
          <p:nvPr/>
        </p:nvCxnSpPr>
        <p:spPr>
          <a:xfrm>
            <a:off x="1540836" y="1487624"/>
            <a:ext cx="6599864"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75299037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61051F-EF8A-54B6-BAF6-BF0A066A492B}"/>
              </a:ext>
            </a:extLst>
          </p:cNvPr>
          <p:cNvSpPr>
            <a:spLocks noGrp="1"/>
          </p:cNvSpPr>
          <p:nvPr>
            <p:ph type="ctrTitle"/>
          </p:nvPr>
        </p:nvSpPr>
        <p:spPr>
          <a:xfrm>
            <a:off x="1964850" y="564659"/>
            <a:ext cx="5214300" cy="946200"/>
          </a:xfrm>
        </p:spPr>
        <p:txBody>
          <a:bodyPr/>
          <a:lstStyle/>
          <a:p>
            <a:r>
              <a:rPr lang="es-419" dirty="0"/>
              <a:t>2. PROPUESTA DE DISEÑO </a:t>
            </a:r>
            <a:endParaRPr lang="es-MX" dirty="0"/>
          </a:p>
        </p:txBody>
      </p:sp>
      <p:pic>
        <p:nvPicPr>
          <p:cNvPr id="10" name="Imagen 9" descr="Diagrama, Dibujo de ingeniería&#10;&#10;Descripción generada automáticamente">
            <a:extLst>
              <a:ext uri="{FF2B5EF4-FFF2-40B4-BE49-F238E27FC236}">
                <a16:creationId xmlns:a16="http://schemas.microsoft.com/office/drawing/2014/main" id="{BD659161-6B3F-F8B6-B0F3-A44437DB678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9055" b="78856" l="5571" r="97260">
                        <a14:foregroundMark x1="86758" y1="55597" x2="55799" y2="58955"/>
                        <a14:foregroundMark x1="55799" y1="58955" x2="36804" y2="56592"/>
                        <a14:foregroundMark x1="36804" y1="56592" x2="21370" y2="57214"/>
                        <a14:foregroundMark x1="72146" y1="60448" x2="65388" y2="60075"/>
                        <a14:foregroundMark x1="79909" y1="47512" x2="65023" y2="45647"/>
                        <a14:foregroundMark x1="73151" y1="44776" x2="63379" y2="42910"/>
                        <a14:foregroundMark x1="47397" y1="46642" x2="32968" y2="46269"/>
                        <a14:foregroundMark x1="58265" y1="52114" x2="33790" y2="49751"/>
                        <a14:foregroundMark x1="33790" y1="49751" x2="13607" y2="56219"/>
                        <a14:foregroundMark x1="9954" y1="56716" x2="26484" y2="53109"/>
                        <a14:foregroundMark x1="19087" y1="48134" x2="5571" y2="56716"/>
                        <a14:foregroundMark x1="22009" y1="49876" x2="20091" y2="49876"/>
                        <a14:foregroundMark x1="91324" y1="44403" x2="83653" y2="47886"/>
                        <a14:foregroundMark x1="92329" y1="50249" x2="87032" y2="49378"/>
                        <a14:foregroundMark x1="46393" y1="43284" x2="32968" y2="46020"/>
                        <a14:foregroundMark x1="83288" y1="62313" x2="69772" y2="60448"/>
                        <a14:foregroundMark x1="72420" y1="68284" x2="58904" y2="59453"/>
                        <a14:foregroundMark x1="68402" y1="66915" x2="57991" y2="57711"/>
                        <a14:foregroundMark x1="77260" y1="72761" x2="74886" y2="72761"/>
                        <a14:foregroundMark x1="91598" y1="62065" x2="87306" y2="63433"/>
                        <a14:foregroundMark x1="93242" y1="57214" x2="87306" y2="57587"/>
                        <a14:foregroundMark x1="97260" y1="44527" x2="91598" y2="42040"/>
                      </a14:backgroundRemoval>
                    </a14:imgEffect>
                  </a14:imgLayer>
                </a14:imgProps>
              </a:ext>
            </a:extLst>
          </a:blip>
          <a:srcRect t="34095" b="16066"/>
          <a:stretch/>
        </p:blipFill>
        <p:spPr>
          <a:xfrm flipH="1">
            <a:off x="4572000" y="2804679"/>
            <a:ext cx="3034175" cy="1110342"/>
          </a:xfrm>
          <a:prstGeom prst="rect">
            <a:avLst/>
          </a:prstGeom>
        </p:spPr>
      </p:pic>
      <p:pic>
        <p:nvPicPr>
          <p:cNvPr id="11" name="Imagen 10">
            <a:extLst>
              <a:ext uri="{FF2B5EF4-FFF2-40B4-BE49-F238E27FC236}">
                <a16:creationId xmlns:a16="http://schemas.microsoft.com/office/drawing/2014/main" id="{70E124ED-5FF9-8430-9C1D-96026C6F04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61" b="89498" l="3340" r="95455">
                        <a14:foregroundMark x1="9555" y1="45662" x2="9555" y2="45662"/>
                        <a14:foregroundMark x1="5751" y1="63927" x2="5751" y2="63927"/>
                        <a14:foregroundMark x1="6215" y1="46119" x2="6215" y2="46119"/>
                        <a14:foregroundMark x1="5937" y1="44749" x2="5937" y2="44749"/>
                        <a14:foregroundMark x1="4638" y1="44749" x2="4638" y2="44749"/>
                        <a14:foregroundMark x1="3525" y1="64612" x2="3525" y2="64612"/>
                        <a14:foregroundMark x1="92115" y1="49315" x2="92115" y2="49315"/>
                        <a14:foregroundMark x1="95455" y1="54110" x2="95455" y2="54110"/>
                      </a14:backgroundRemoval>
                    </a14:imgEffect>
                  </a14:imgLayer>
                </a14:imgProps>
              </a:ext>
            </a:extLst>
          </a:blip>
          <a:stretch>
            <a:fillRect/>
          </a:stretch>
        </p:blipFill>
        <p:spPr>
          <a:xfrm>
            <a:off x="4114802" y="1355421"/>
            <a:ext cx="3886198" cy="1578994"/>
          </a:xfrm>
          <a:prstGeom prst="rect">
            <a:avLst/>
          </a:prstGeom>
        </p:spPr>
      </p:pic>
      <p:pic>
        <p:nvPicPr>
          <p:cNvPr id="12" name="Imagen 11" descr="Avión volando en el cielo&#10;&#10;Descripción generada automáticamente con confianza baja">
            <a:extLst>
              <a:ext uri="{FF2B5EF4-FFF2-40B4-BE49-F238E27FC236}">
                <a16:creationId xmlns:a16="http://schemas.microsoft.com/office/drawing/2014/main" id="{26DAED57-893C-E2F3-9AC7-910FC49395D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431" b="93482" l="9989" r="93190">
                        <a14:foregroundMark x1="88195" y1="5489" x2="75142" y2="12693"/>
                        <a14:foregroundMark x1="93190" y1="5489" x2="83541" y2="12693"/>
                        <a14:foregroundMark x1="38479" y1="93482" x2="38479" y2="93482"/>
                        <a14:foregroundMark x1="92736" y1="3431" x2="87741" y2="4374"/>
                      </a14:backgroundRemoval>
                    </a14:imgEffect>
                  </a14:imgLayer>
                </a14:imgProps>
              </a:ext>
            </a:extLst>
          </a:blip>
          <a:stretch>
            <a:fillRect/>
          </a:stretch>
        </p:blipFill>
        <p:spPr>
          <a:xfrm>
            <a:off x="1183705" y="1355421"/>
            <a:ext cx="2257675" cy="2988024"/>
          </a:xfrm>
          <a:prstGeom prst="rect">
            <a:avLst/>
          </a:prstGeom>
        </p:spPr>
      </p:pic>
      <p:sp>
        <p:nvSpPr>
          <p:cNvPr id="13" name="CuadroTexto 12">
            <a:extLst>
              <a:ext uri="{FF2B5EF4-FFF2-40B4-BE49-F238E27FC236}">
                <a16:creationId xmlns:a16="http://schemas.microsoft.com/office/drawing/2014/main" id="{9E8D1157-6338-F1DC-D2A3-B1CE112DBD8C}"/>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15</a:t>
            </a:r>
            <a:endParaRPr lang="es-MX" sz="1200" b="1" dirty="0">
              <a:solidFill>
                <a:schemeClr val="bg2"/>
              </a:solidFill>
            </a:endParaRPr>
          </a:p>
        </p:txBody>
      </p:sp>
      <p:pic>
        <p:nvPicPr>
          <p:cNvPr id="15" name="Imagen 14">
            <a:extLst>
              <a:ext uri="{FF2B5EF4-FFF2-40B4-BE49-F238E27FC236}">
                <a16:creationId xmlns:a16="http://schemas.microsoft.com/office/drawing/2014/main" id="{E78554A2-37CB-C46E-5F82-26732056E5F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631" b="89960" l="8049" r="94708">
                        <a14:foregroundMark x1="9592" y1="13855" x2="8049" y2="54618"/>
                        <a14:foregroundMark x1="20287" y1="7831" x2="18743" y2="29719"/>
                        <a14:foregroundMark x1="79052" y1="91767" x2="93164" y2="84337"/>
                        <a14:foregroundMark x1="93164" y1="84337" x2="94708" y2="77912"/>
                      </a14:backgroundRemoval>
                    </a14:imgEffect>
                  </a14:imgLayer>
                </a14:imgProps>
              </a:ext>
            </a:extLst>
          </a:blip>
          <a:stretch>
            <a:fillRect/>
          </a:stretch>
        </p:blipFill>
        <p:spPr>
          <a:xfrm>
            <a:off x="2978968" y="3254470"/>
            <a:ext cx="2996286" cy="1645150"/>
          </a:xfrm>
          <a:prstGeom prst="rect">
            <a:avLst/>
          </a:prstGeom>
        </p:spPr>
      </p:pic>
      <p:cxnSp>
        <p:nvCxnSpPr>
          <p:cNvPr id="16" name="Google Shape;207;p37">
            <a:extLst>
              <a:ext uri="{FF2B5EF4-FFF2-40B4-BE49-F238E27FC236}">
                <a16:creationId xmlns:a16="http://schemas.microsoft.com/office/drawing/2014/main" id="{08921990-37AC-AEDB-8CD1-8C547DE5064D}"/>
              </a:ext>
            </a:extLst>
          </p:cNvPr>
          <p:cNvCxnSpPr/>
          <p:nvPr/>
        </p:nvCxnSpPr>
        <p:spPr>
          <a:xfrm>
            <a:off x="2059485" y="1106624"/>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00834309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2037583" y="31951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MATERIALES</a:t>
            </a:r>
          </a:p>
        </p:txBody>
      </p:sp>
      <p:sp>
        <p:nvSpPr>
          <p:cNvPr id="360" name="Google Shape;360;p45"/>
          <p:cNvSpPr txBox="1">
            <a:spLocks noGrp="1"/>
          </p:cNvSpPr>
          <p:nvPr>
            <p:ph type="ctrTitle" idx="2"/>
          </p:nvPr>
        </p:nvSpPr>
        <p:spPr>
          <a:xfrm>
            <a:off x="327960" y="2189823"/>
            <a:ext cx="1780500" cy="427500"/>
          </a:xfrm>
          <a:prstGeom prst="rect">
            <a:avLst/>
          </a:prstGeom>
        </p:spPr>
        <p:txBody>
          <a:bodyPr spcFirstLastPara="1" wrap="square" lIns="91425" tIns="91425" rIns="91425" bIns="91425" anchor="b" anchorCtr="0">
            <a:noAutofit/>
          </a:bodyPr>
          <a:lstStyle/>
          <a:p>
            <a:r>
              <a:rPr lang="en" sz="1600" dirty="0">
                <a:latin typeface="Roboto Condensed Light" panose="02000000000000000000" pitchFamily="2" charset="0"/>
                <a:ea typeface="Roboto Condensed Light" panose="02000000000000000000" pitchFamily="2" charset="0"/>
              </a:rPr>
              <a:t>MICRO SERVO G90</a:t>
            </a:r>
          </a:p>
        </p:txBody>
      </p:sp>
      <p:sp>
        <p:nvSpPr>
          <p:cNvPr id="362" name="Google Shape;362;p45"/>
          <p:cNvSpPr txBox="1">
            <a:spLocks noGrp="1"/>
          </p:cNvSpPr>
          <p:nvPr>
            <p:ph type="ctrTitle" idx="3"/>
          </p:nvPr>
        </p:nvSpPr>
        <p:spPr>
          <a:xfrm>
            <a:off x="2108460" y="2320046"/>
            <a:ext cx="1780500" cy="427500"/>
          </a:xfrm>
          <a:prstGeom prst="rect">
            <a:avLst/>
          </a:prstGeom>
        </p:spPr>
        <p:txBody>
          <a:bodyPr spcFirstLastPara="1" wrap="square" lIns="91425" tIns="91425" rIns="91425" bIns="91425" anchor="b" anchorCtr="0">
            <a:noAutofit/>
          </a:bodyPr>
          <a:lstStyle/>
          <a:p>
            <a:r>
              <a:rPr lang="en" sz="1600" dirty="0">
                <a:latin typeface="Roboto Condensed Light" panose="02000000000000000000" pitchFamily="2" charset="0"/>
                <a:ea typeface="Roboto Condensed Light" panose="02000000000000000000" pitchFamily="2" charset="0"/>
              </a:rPr>
              <a:t>DISEÑO IMPRESO EN 3D (PLA)</a:t>
            </a:r>
          </a:p>
        </p:txBody>
      </p:sp>
      <p:sp>
        <p:nvSpPr>
          <p:cNvPr id="364" name="Google Shape;364;p45"/>
          <p:cNvSpPr txBox="1">
            <a:spLocks noGrp="1"/>
          </p:cNvSpPr>
          <p:nvPr>
            <p:ph type="ctrTitle" idx="5"/>
          </p:nvPr>
        </p:nvSpPr>
        <p:spPr>
          <a:xfrm>
            <a:off x="3760070" y="2189823"/>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latin typeface="Roboto Condensed Light" panose="02000000000000000000" pitchFamily="2" charset="0"/>
                <a:ea typeface="Roboto Condensed Light" panose="02000000000000000000" pitchFamily="2" charset="0"/>
              </a:rPr>
              <a:t>HILO</a:t>
            </a:r>
          </a:p>
        </p:txBody>
      </p:sp>
      <p:sp>
        <p:nvSpPr>
          <p:cNvPr id="366" name="Google Shape;366;p45"/>
          <p:cNvSpPr txBox="1">
            <a:spLocks noGrp="1"/>
          </p:cNvSpPr>
          <p:nvPr>
            <p:ph type="ctrTitle" idx="7"/>
          </p:nvPr>
        </p:nvSpPr>
        <p:spPr>
          <a:xfrm>
            <a:off x="5045263" y="4086515"/>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latin typeface="Roboto Condensed Light" panose="02000000000000000000" pitchFamily="2" charset="0"/>
                <a:ea typeface="Roboto Condensed Light" panose="02000000000000000000" pitchFamily="2" charset="0"/>
              </a:rPr>
              <a:t>ARDUINO</a:t>
            </a:r>
          </a:p>
        </p:txBody>
      </p:sp>
      <p:sp>
        <p:nvSpPr>
          <p:cNvPr id="370" name="Google Shape;370;p45"/>
          <p:cNvSpPr txBox="1">
            <a:spLocks noGrp="1"/>
          </p:cNvSpPr>
          <p:nvPr>
            <p:ph type="ctrTitle" idx="14"/>
          </p:nvPr>
        </p:nvSpPr>
        <p:spPr>
          <a:xfrm>
            <a:off x="7175067" y="4197632"/>
            <a:ext cx="1780500" cy="427500"/>
          </a:xfrm>
          <a:prstGeom prst="rect">
            <a:avLst/>
          </a:prstGeom>
        </p:spPr>
        <p:txBody>
          <a:bodyPr spcFirstLastPara="1" wrap="square" lIns="91425" tIns="91425" rIns="91425" bIns="91425" anchor="b" anchorCtr="0">
            <a:noAutofit/>
          </a:bodyPr>
          <a:lstStyle/>
          <a:p>
            <a:r>
              <a:rPr lang="en" sz="1600" dirty="0">
                <a:latin typeface="Roboto Condensed Light" panose="02000000000000000000" pitchFamily="2" charset="0"/>
                <a:ea typeface="Roboto Condensed Light" panose="02000000000000000000" pitchFamily="2" charset="0"/>
              </a:rPr>
              <a:t>BASE </a:t>
            </a:r>
            <a:br>
              <a:rPr lang="en" sz="1600" dirty="0">
                <a:latin typeface="Roboto Condensed Light" panose="02000000000000000000" pitchFamily="2" charset="0"/>
                <a:ea typeface="Roboto Condensed Light" panose="02000000000000000000" pitchFamily="2" charset="0"/>
              </a:rPr>
            </a:br>
            <a:r>
              <a:rPr lang="en" sz="1600" dirty="0">
                <a:latin typeface="Roboto Condensed Light" panose="02000000000000000000" pitchFamily="2" charset="0"/>
                <a:ea typeface="Roboto Condensed Light" panose="02000000000000000000" pitchFamily="2" charset="0"/>
              </a:rPr>
              <a:t>MADERA</a:t>
            </a:r>
          </a:p>
        </p:txBody>
      </p:sp>
      <p:cxnSp>
        <p:nvCxnSpPr>
          <p:cNvPr id="372" name="Google Shape;372;p45"/>
          <p:cNvCxnSpPr/>
          <p:nvPr/>
        </p:nvCxnSpPr>
        <p:spPr>
          <a:xfrm rot="10800000">
            <a:off x="-813" y="2106048"/>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962915" y="4005147"/>
            <a:ext cx="5293800" cy="0"/>
          </a:xfrm>
          <a:prstGeom prst="straightConnector1">
            <a:avLst/>
          </a:prstGeom>
          <a:noFill/>
          <a:ln w="9525" cap="flat" cmpd="sng">
            <a:solidFill>
              <a:srgbClr val="595959"/>
            </a:solidFill>
            <a:prstDash val="solid"/>
            <a:round/>
            <a:headEnd type="none" w="med" len="med"/>
            <a:tailEnd type="none" w="med" len="med"/>
          </a:ln>
        </p:spPr>
      </p:cxnSp>
      <p:pic>
        <p:nvPicPr>
          <p:cNvPr id="14" name="Picture 14" descr="Diagram&#10;&#10;Description automatically generated">
            <a:extLst>
              <a:ext uri="{FF2B5EF4-FFF2-40B4-BE49-F238E27FC236}">
                <a16:creationId xmlns:a16="http://schemas.microsoft.com/office/drawing/2014/main" id="{56B8151D-2924-69F5-701A-39F9A9A779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56" b="91111" l="1778" r="92000">
                        <a14:foregroundMark x1="40889" y1="11111" x2="45778" y2="14667"/>
                        <a14:foregroundMark x1="36000" y1="12444" x2="46667" y2="21333"/>
                        <a14:foregroundMark x1="1778" y1="48000" x2="33333" y2="58667"/>
                        <a14:foregroundMark x1="92000" y1="46222" x2="88889" y2="48444"/>
                        <a14:foregroundMark x1="36444" y1="10222" x2="46667" y2="16000"/>
                        <a14:foregroundMark x1="37778" y1="9778" x2="49333" y2="16444"/>
                        <a14:foregroundMark x1="43111" y1="11111" x2="43111" y2="11111"/>
                        <a14:foregroundMark x1="43111" y1="9778" x2="43111" y2="9778"/>
                        <a14:foregroundMark x1="40444" y1="7556" x2="40444" y2="7556"/>
                        <a14:foregroundMark x1="45333" y1="9778" x2="45333" y2="9778"/>
                        <a14:foregroundMark x1="66222" y1="91111" x2="66222" y2="91111"/>
                        <a14:foregroundMark x1="82222" y1="74222" x2="82222" y2="74222"/>
                        <a14:foregroundMark x1="18667" y1="41778" x2="18667" y2="41778"/>
                      </a14:backgroundRemoval>
                    </a14:imgEffect>
                  </a14:imgLayer>
                </a14:imgProps>
              </a:ext>
            </a:extLst>
          </a:blip>
          <a:stretch>
            <a:fillRect/>
          </a:stretch>
        </p:blipFill>
        <p:spPr>
          <a:xfrm>
            <a:off x="587181" y="921718"/>
            <a:ext cx="1146485" cy="1146485"/>
          </a:xfrm>
          <a:prstGeom prst="rect">
            <a:avLst/>
          </a:prstGeom>
        </p:spPr>
      </p:pic>
      <p:pic>
        <p:nvPicPr>
          <p:cNvPr id="15" name="Picture 15">
            <a:extLst>
              <a:ext uri="{FF2B5EF4-FFF2-40B4-BE49-F238E27FC236}">
                <a16:creationId xmlns:a16="http://schemas.microsoft.com/office/drawing/2014/main" id="{683CC456-E711-D28A-8E5B-6E66DD5E87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681" b="92199" l="8156" r="89894">
                        <a14:foregroundMark x1="84752" y1="4681" x2="84752" y2="4681"/>
                        <a14:foregroundMark x1="43972" y1="92199" x2="43972" y2="92199"/>
                        <a14:foregroundMark x1="8156" y1="80851" x2="8156" y2="80851"/>
                      </a14:backgroundRemoval>
                    </a14:imgEffect>
                  </a14:imgLayer>
                </a14:imgProps>
              </a:ext>
            </a:extLst>
          </a:blip>
          <a:stretch>
            <a:fillRect/>
          </a:stretch>
        </p:blipFill>
        <p:spPr>
          <a:xfrm>
            <a:off x="2517388" y="913006"/>
            <a:ext cx="882341" cy="1108153"/>
          </a:xfrm>
          <a:prstGeom prst="rect">
            <a:avLst/>
          </a:prstGeom>
        </p:spPr>
      </p:pic>
      <p:pic>
        <p:nvPicPr>
          <p:cNvPr id="16" name="Picture 16">
            <a:extLst>
              <a:ext uri="{FF2B5EF4-FFF2-40B4-BE49-F238E27FC236}">
                <a16:creationId xmlns:a16="http://schemas.microsoft.com/office/drawing/2014/main" id="{F17A25FA-34AF-F938-C860-F634DA913BD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778" b="93333" l="9778" r="89778">
                        <a14:foregroundMark x1="47556" y1="5778" x2="47556" y2="5778"/>
                        <a14:foregroundMark x1="51111" y1="93333" x2="51111" y2="93333"/>
                        <a14:foregroundMark x1="30667" y1="88000" x2="66274" y2="88363"/>
                        <a14:foregroundMark x1="35111" y1="12444" x2="35111" y2="71556"/>
                        <a14:foregroundMark x1="28889" y1="87556" x2="36444" y2="11556"/>
                        <a14:foregroundMark x1="33333" y1="12889" x2="30667" y2="69778"/>
                        <a14:foregroundMark x1="41778" y1="9778" x2="61778" y2="9778"/>
                        <a14:foregroundMark x1="30667" y1="48000" x2="30667" y2="48000"/>
                        <a14:foregroundMark x1="30222" y1="49778" x2="30222" y2="49778"/>
                        <a14:foregroundMark x1="30667" y1="48444" x2="30667" y2="48444"/>
                        <a14:foregroundMark x1="30222" y1="47556" x2="30222" y2="47556"/>
                        <a14:foregroundMark x1="32000" y1="47111" x2="35556" y2="25778"/>
                        <a14:foregroundMark x1="30222" y1="22667" x2="30222" y2="22667"/>
                        <a14:foregroundMark x1="32000" y1="21333" x2="35556" y2="35556"/>
                        <a14:foregroundMark x1="33333" y1="16000" x2="34667" y2="28000"/>
                        <a14:foregroundMark x1="69778" y1="14222" x2="71111" y2="24889"/>
                        <a14:foregroundMark x1="69333" y1="23111" x2="72889" y2="77778"/>
                        <a14:backgroundMark x1="74222" y1="82667" x2="74222" y2="82667"/>
                        <a14:backgroundMark x1="73778" y1="84889" x2="73778" y2="84889"/>
                        <a14:backgroundMark x1="76444" y1="88444" x2="76444" y2="88444"/>
                        <a14:backgroundMark x1="74667" y1="88000" x2="77036" y2="77508"/>
                        <a14:backgroundMark x1="72889" y1="93778" x2="73483" y2="77739"/>
                        <a14:backgroundMark x1="74667" y1="80000" x2="74667" y2="84000"/>
                        <a14:backgroundMark x1="76355" y1="77552" x2="75556" y2="91556"/>
                        <a14:backgroundMark x1="75289" y1="77622" x2="76889" y2="82222"/>
                      </a14:backgroundRemoval>
                    </a14:imgEffect>
                  </a14:imgLayer>
                </a14:imgProps>
              </a:ext>
            </a:extLst>
          </a:blip>
          <a:stretch>
            <a:fillRect/>
          </a:stretch>
        </p:blipFill>
        <p:spPr>
          <a:xfrm>
            <a:off x="4016181" y="936751"/>
            <a:ext cx="1111638" cy="1111638"/>
          </a:xfrm>
          <a:prstGeom prst="rect">
            <a:avLst/>
          </a:prstGeom>
        </p:spPr>
      </p:pic>
      <p:pic>
        <p:nvPicPr>
          <p:cNvPr id="17" name="Picture 17" descr="A picture containing text, circuit, electronics&#10;&#10;Description automatically generated">
            <a:extLst>
              <a:ext uri="{FF2B5EF4-FFF2-40B4-BE49-F238E27FC236}">
                <a16:creationId xmlns:a16="http://schemas.microsoft.com/office/drawing/2014/main" id="{B1071F6A-EFE9-43C2-6B5B-548F9CDB3A7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95767" l="375" r="99625">
                        <a14:foregroundMark x1="8989" y1="31746" x2="71536" y2="29101"/>
                        <a14:foregroundMark x1="71536" y1="29101" x2="95880" y2="78307"/>
                        <a14:foregroundMark x1="95880" y1="78307" x2="95506" y2="86772"/>
                        <a14:foregroundMark x1="89888" y1="3704" x2="92884" y2="79365"/>
                        <a14:foregroundMark x1="11985" y1="9524" x2="74906" y2="529"/>
                        <a14:foregroundMark x1="74906" y1="529" x2="80150" y2="529"/>
                        <a14:foregroundMark x1="2622" y1="30159" x2="53933" y2="42328"/>
                        <a14:foregroundMark x1="17228" y1="51323" x2="8989" y2="89947"/>
                        <a14:foregroundMark x1="12734" y1="86772" x2="79026" y2="80423"/>
                        <a14:foregroundMark x1="79026" y1="80423" x2="89888" y2="85185"/>
                        <a14:foregroundMark x1="94382" y1="85714" x2="95131" y2="91005"/>
                        <a14:foregroundMark x1="19101" y1="89947" x2="53558" y2="97354"/>
                        <a14:foregroundMark x1="53558" y1="97354" x2="58427" y2="91534"/>
                        <a14:foregroundMark x1="57303" y1="62963" x2="88015" y2="68783"/>
                        <a14:foregroundMark x1="95131" y1="39153" x2="94757" y2="84656"/>
                        <a14:foregroundMark x1="94757" y1="84656" x2="95131" y2="84127"/>
                        <a14:foregroundMark x1="99251" y1="43915" x2="96255" y2="86772"/>
                        <a14:foregroundMark x1="96255" y1="86772" x2="96255" y2="82540"/>
                        <a14:foregroundMark x1="94382" y1="34392" x2="96255" y2="37566"/>
                        <a14:foregroundMark x1="12734" y1="40212" x2="31835" y2="39153"/>
                        <a14:foregroundMark x1="375" y1="27513" x2="20225" y2="40212"/>
                        <a14:foregroundMark x1="80524" y1="16931" x2="77154" y2="53968"/>
                        <a14:foregroundMark x1="49813" y1="25926" x2="67790" y2="55556"/>
                        <a14:foregroundMark x1="80150" y1="24339" x2="53933" y2="57143"/>
                        <a14:foregroundMark x1="71910" y1="32275" x2="45693" y2="61376"/>
                        <a14:foregroundMark x1="66667" y1="32275" x2="47566" y2="51323"/>
                        <a14:foregroundMark x1="97004" y1="31746" x2="99625" y2="49206"/>
                      </a14:backgroundRemoval>
                    </a14:imgEffect>
                  </a14:imgLayer>
                </a14:imgProps>
              </a:ext>
            </a:extLst>
          </a:blip>
          <a:stretch>
            <a:fillRect/>
          </a:stretch>
        </p:blipFill>
        <p:spPr>
          <a:xfrm>
            <a:off x="5184422" y="2784523"/>
            <a:ext cx="1665017" cy="1179939"/>
          </a:xfrm>
          <a:prstGeom prst="rect">
            <a:avLst/>
          </a:prstGeom>
        </p:spPr>
      </p:pic>
      <p:pic>
        <p:nvPicPr>
          <p:cNvPr id="18" name="Picture 18" descr="A picture containing building, building material, brick, lumber&#10;&#10;Description automatically generated">
            <a:extLst>
              <a:ext uri="{FF2B5EF4-FFF2-40B4-BE49-F238E27FC236}">
                <a16:creationId xmlns:a16="http://schemas.microsoft.com/office/drawing/2014/main" id="{F9E99FC2-0E5F-F074-71D1-0F8A0B7A5A0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251" b="89868" l="9910" r="89640">
                        <a14:foregroundMark x1="27928" y1="9251" x2="27928" y2="9251"/>
                      </a14:backgroundRemoval>
                    </a14:imgEffect>
                  </a14:imgLayer>
                </a14:imgProps>
              </a:ext>
            </a:extLst>
          </a:blip>
          <a:stretch>
            <a:fillRect/>
          </a:stretch>
        </p:blipFill>
        <p:spPr>
          <a:xfrm>
            <a:off x="7368865" y="2487303"/>
            <a:ext cx="1250331" cy="1290987"/>
          </a:xfrm>
          <a:prstGeom prst="rect">
            <a:avLst/>
          </a:prstGeom>
        </p:spPr>
      </p:pic>
      <p:pic>
        <p:nvPicPr>
          <p:cNvPr id="2050" name="Picture 2" descr="CABLES DE CONEXIÓN PARA ARDUINO, 20CM, MACHO-MACHO (POR UNIDAD)">
            <a:extLst>
              <a:ext uri="{FF2B5EF4-FFF2-40B4-BE49-F238E27FC236}">
                <a16:creationId xmlns:a16="http://schemas.microsoft.com/office/drawing/2014/main" id="{7492B138-5852-B5B3-87A9-CFECE5CD148E}"/>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600">
                        <a14:foregroundMark x1="45000" y1="81800" x2="70800" y2="70000"/>
                        <a14:foregroundMark x1="71400" y1="61600" x2="73200" y2="57800"/>
                        <a14:foregroundMark x1="68400" y1="60800" x2="72200" y2="60800"/>
                        <a14:foregroundMark x1="83200" y1="29000" x2="87600" y2="28000"/>
                        <a14:foregroundMark x1="85800" y1="32000" x2="90600" y2="32000"/>
                        <a14:foregroundMark x1="53400" y1="41200" x2="69800" y2="36800"/>
                        <a14:foregroundMark x1="69800" y1="36800" x2="69800" y2="36800"/>
                        <a14:foregroundMark x1="55000" y1="42400" x2="65600" y2="42000"/>
                        <a14:foregroundMark x1="65600" y1="42000" x2="65600" y2="42000"/>
                        <a14:foregroundMark x1="36200" y1="55600" x2="52600" y2="63200"/>
                        <a14:foregroundMark x1="52600" y1="63200" x2="54000" y2="64600"/>
                        <a14:foregroundMark x1="28200" y1="56000" x2="35200" y2="65000"/>
                        <a14:foregroundMark x1="35200" y1="65000" x2="35200" y2="65800"/>
                        <a14:foregroundMark x1="34400" y1="69400" x2="33400" y2="59400"/>
                      </a14:backgroundRemoval>
                    </a14:imgEffect>
                  </a14:imgLayer>
                </a14:imgProps>
              </a:ext>
              <a:ext uri="{28A0092B-C50C-407E-A947-70E740481C1C}">
                <a14:useLocalDpi xmlns:a14="http://schemas.microsoft.com/office/drawing/2010/main" val="0"/>
              </a:ext>
            </a:extLst>
          </a:blip>
          <a:srcRect/>
          <a:stretch>
            <a:fillRect/>
          </a:stretch>
        </p:blipFill>
        <p:spPr bwMode="auto">
          <a:xfrm>
            <a:off x="3680303" y="2693513"/>
            <a:ext cx="1504119" cy="150411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66;p45">
            <a:extLst>
              <a:ext uri="{FF2B5EF4-FFF2-40B4-BE49-F238E27FC236}">
                <a16:creationId xmlns:a16="http://schemas.microsoft.com/office/drawing/2014/main" id="{04F0AC40-CFBD-3393-B81C-A92A3D410DA9}"/>
              </a:ext>
            </a:extLst>
          </p:cNvPr>
          <p:cNvSpPr txBox="1">
            <a:spLocks/>
          </p:cNvSpPr>
          <p:nvPr/>
        </p:nvSpPr>
        <p:spPr>
          <a:xfrm>
            <a:off x="3681750" y="4191318"/>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2pPr>
            <a:lvl3pPr marR="0" lvl="2"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3pPr>
            <a:lvl4pPr marR="0" lvl="3"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4pPr>
            <a:lvl5pPr marR="0" lvl="4"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5pPr>
            <a:lvl6pPr marR="0" lvl="5"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6pPr>
            <a:lvl7pPr marR="0" lvl="6"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7pPr>
            <a:lvl8pPr marR="0" lvl="7"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8pPr>
            <a:lvl9pPr marR="0" lvl="8" algn="l" rtl="0">
              <a:lnSpc>
                <a:spcPct val="100000"/>
              </a:lnSpc>
              <a:spcBef>
                <a:spcPts val="0"/>
              </a:spcBef>
              <a:spcAft>
                <a:spcPts val="0"/>
              </a:spcAft>
              <a:buClr>
                <a:srgbClr val="000000"/>
              </a:buClr>
              <a:buSzPts val="1400"/>
              <a:buFont typeface="Exo 2"/>
              <a:buNone/>
              <a:defRPr sz="1400" b="0" i="0" u="none" strike="noStrike" cap="none">
                <a:solidFill>
                  <a:srgbClr val="000000"/>
                </a:solidFill>
                <a:latin typeface="Exo 2"/>
                <a:ea typeface="Exo 2"/>
                <a:cs typeface="Exo 2"/>
                <a:sym typeface="Exo 2"/>
              </a:defRPr>
            </a:lvl9pPr>
          </a:lstStyle>
          <a:p>
            <a:r>
              <a:rPr lang="en" sz="1600" dirty="0">
                <a:latin typeface="Roboto Condensed Light" panose="02000000000000000000" pitchFamily="2" charset="0"/>
                <a:ea typeface="Roboto Condensed Light" panose="02000000000000000000" pitchFamily="2" charset="0"/>
              </a:rPr>
              <a:t>CABLE PARA CONEXIONES</a:t>
            </a:r>
          </a:p>
        </p:txBody>
      </p:sp>
      <p:sp>
        <p:nvSpPr>
          <p:cNvPr id="7" name="CuadroTexto 6">
            <a:extLst>
              <a:ext uri="{FF2B5EF4-FFF2-40B4-BE49-F238E27FC236}">
                <a16:creationId xmlns:a16="http://schemas.microsoft.com/office/drawing/2014/main" id="{EEFAAA33-32BC-D814-1796-BFE3AB01ACAC}"/>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16</a:t>
            </a:r>
            <a:endParaRPr lang="es-MX" sz="1200" b="1" dirty="0">
              <a:solidFill>
                <a:schemeClr val="bg2"/>
              </a:solidFill>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4. CÓDIGO IMPLEMENTADO</a:t>
            </a:r>
          </a:p>
        </p:txBody>
      </p:sp>
      <p:pic>
        <p:nvPicPr>
          <p:cNvPr id="2" name="Picture 2" descr="Graphical user interface, text, application, email&#10;&#10;Description automatically generated">
            <a:extLst>
              <a:ext uri="{FF2B5EF4-FFF2-40B4-BE49-F238E27FC236}">
                <a16:creationId xmlns:a16="http://schemas.microsoft.com/office/drawing/2014/main" id="{DBB8B0ED-0E2E-EC18-0236-5DE224CADB39}"/>
              </a:ext>
            </a:extLst>
          </p:cNvPr>
          <p:cNvPicPr>
            <a:picLocks noChangeAspect="1"/>
          </p:cNvPicPr>
          <p:nvPr/>
        </p:nvPicPr>
        <p:blipFill>
          <a:blip r:embed="rId3"/>
          <a:stretch>
            <a:fillRect/>
          </a:stretch>
        </p:blipFill>
        <p:spPr>
          <a:xfrm>
            <a:off x="2240712" y="1135567"/>
            <a:ext cx="4673360" cy="3433082"/>
          </a:xfrm>
          <a:prstGeom prst="rect">
            <a:avLst/>
          </a:prstGeom>
        </p:spPr>
      </p:pic>
      <p:sp>
        <p:nvSpPr>
          <p:cNvPr id="3" name="CuadroTexto 2">
            <a:extLst>
              <a:ext uri="{FF2B5EF4-FFF2-40B4-BE49-F238E27FC236}">
                <a16:creationId xmlns:a16="http://schemas.microsoft.com/office/drawing/2014/main" id="{F5A7F294-A37B-3B30-8836-712B8D3930D0}"/>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17</a:t>
            </a:r>
            <a:endParaRPr lang="es-MX" sz="1200" b="1" dirty="0">
              <a:solidFill>
                <a:schemeClr val="bg2"/>
              </a:solidFill>
            </a:endParaRPr>
          </a:p>
        </p:txBody>
      </p:sp>
      <p:cxnSp>
        <p:nvCxnSpPr>
          <p:cNvPr id="4" name="Google Shape;207;p37">
            <a:extLst>
              <a:ext uri="{FF2B5EF4-FFF2-40B4-BE49-F238E27FC236}">
                <a16:creationId xmlns:a16="http://schemas.microsoft.com/office/drawing/2014/main" id="{C51C8049-E9D2-C261-DDA2-F677CCAB46B7}"/>
              </a:ext>
            </a:extLst>
          </p:cNvPr>
          <p:cNvCxnSpPr/>
          <p:nvPr/>
        </p:nvCxnSpPr>
        <p:spPr>
          <a:xfrm>
            <a:off x="2240712" y="903424"/>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51"/>
          <p:cNvSpPr txBox="1">
            <a:spLocks noGrp="1"/>
          </p:cNvSpPr>
          <p:nvPr>
            <p:ph type="ctrTitle"/>
          </p:nvPr>
        </p:nvSpPr>
        <p:spPr>
          <a:xfrm flipH="1">
            <a:off x="2260329" y="244432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RESULTADOS Y DISCUSIÓN</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CuadroTexto 1">
            <a:extLst>
              <a:ext uri="{FF2B5EF4-FFF2-40B4-BE49-F238E27FC236}">
                <a16:creationId xmlns:a16="http://schemas.microsoft.com/office/drawing/2014/main" id="{40D327AF-9941-ED97-CF95-DE695501EF7A}"/>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19</a:t>
            </a:r>
            <a:endParaRPr lang="es-MX" sz="1200" b="1" dirty="0">
              <a:solidFill>
                <a:schemeClr val="bg2"/>
              </a:solidFill>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t>RESULTADOS</a:t>
            </a:r>
          </a:p>
        </p:txBody>
      </p:sp>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0" name="Google Shape;430;p47"/>
          <p:cNvCxnSpPr/>
          <p:nvPr/>
        </p:nvCxnSpPr>
        <p:spPr>
          <a:xfrm>
            <a:off x="1508225" y="3439275"/>
            <a:ext cx="57690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 name="Picture 2" descr="A picture containing indoor&#10;&#10;Description automatically generated">
            <a:extLst>
              <a:ext uri="{FF2B5EF4-FFF2-40B4-BE49-F238E27FC236}">
                <a16:creationId xmlns:a16="http://schemas.microsoft.com/office/drawing/2014/main" id="{8E160BE1-1866-3EEF-516C-E49C545AB518}"/>
              </a:ext>
            </a:extLst>
          </p:cNvPr>
          <p:cNvPicPr>
            <a:picLocks noChangeAspect="1"/>
          </p:cNvPicPr>
          <p:nvPr/>
        </p:nvPicPr>
        <p:blipFill>
          <a:blip r:embed="rId3"/>
          <a:stretch>
            <a:fillRect/>
          </a:stretch>
        </p:blipFill>
        <p:spPr>
          <a:xfrm>
            <a:off x="414332" y="1381876"/>
            <a:ext cx="3283435" cy="2462576"/>
          </a:xfrm>
          <a:prstGeom prst="rect">
            <a:avLst/>
          </a:prstGeom>
        </p:spPr>
      </p:pic>
      <p:sp>
        <p:nvSpPr>
          <p:cNvPr id="3" name="CuadroTexto 2">
            <a:extLst>
              <a:ext uri="{FF2B5EF4-FFF2-40B4-BE49-F238E27FC236}">
                <a16:creationId xmlns:a16="http://schemas.microsoft.com/office/drawing/2014/main" id="{D885A0D5-3685-8B5C-33AD-61BC196D0B01}"/>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18</a:t>
            </a:r>
            <a:endParaRPr lang="es-MX" sz="1200" b="1" dirty="0">
              <a:solidFill>
                <a:schemeClr val="bg2"/>
              </a:solidFill>
            </a:endParaRPr>
          </a:p>
        </p:txBody>
      </p:sp>
      <p:cxnSp>
        <p:nvCxnSpPr>
          <p:cNvPr id="4" name="Google Shape;207;p37">
            <a:extLst>
              <a:ext uri="{FF2B5EF4-FFF2-40B4-BE49-F238E27FC236}">
                <a16:creationId xmlns:a16="http://schemas.microsoft.com/office/drawing/2014/main" id="{9811FA2C-ADCD-0CF6-7122-991E4C416419}"/>
              </a:ext>
            </a:extLst>
          </p:cNvPr>
          <p:cNvCxnSpPr/>
          <p:nvPr/>
        </p:nvCxnSpPr>
        <p:spPr>
          <a:xfrm>
            <a:off x="2284800" y="979624"/>
            <a:ext cx="4574400" cy="0"/>
          </a:xfrm>
          <a:prstGeom prst="straightConnector1">
            <a:avLst/>
          </a:prstGeom>
          <a:noFill/>
          <a:ln w="9525" cap="flat" cmpd="sng">
            <a:solidFill>
              <a:srgbClr val="434343"/>
            </a:solidFill>
            <a:prstDash val="solid"/>
            <a:round/>
            <a:headEnd type="none" w="med" len="med"/>
            <a:tailEnd type="none" w="med" len="med"/>
          </a:ln>
        </p:spPr>
      </p:cxnSp>
      <p:pic>
        <p:nvPicPr>
          <p:cNvPr id="7" name="Imagen 6" descr="Imagen que contiene sostener, tablero, hombre, agua&#10;&#10;Descripción generada automáticamente">
            <a:extLst>
              <a:ext uri="{FF2B5EF4-FFF2-40B4-BE49-F238E27FC236}">
                <a16:creationId xmlns:a16="http://schemas.microsoft.com/office/drawing/2014/main" id="{85E49FA2-6665-E68C-A851-042022975283}"/>
              </a:ext>
            </a:extLst>
          </p:cNvPr>
          <p:cNvPicPr>
            <a:picLocks noChangeAspect="1"/>
          </p:cNvPicPr>
          <p:nvPr/>
        </p:nvPicPr>
        <p:blipFill>
          <a:blip r:embed="rId4"/>
          <a:stretch>
            <a:fillRect/>
          </a:stretch>
        </p:blipFill>
        <p:spPr>
          <a:xfrm>
            <a:off x="5067154" y="1174043"/>
            <a:ext cx="2812489" cy="3348567"/>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3" name="Título 2">
            <a:extLst>
              <a:ext uri="{FF2B5EF4-FFF2-40B4-BE49-F238E27FC236}">
                <a16:creationId xmlns:a16="http://schemas.microsoft.com/office/drawing/2014/main" id="{1092FAD4-8A60-B528-0E6D-6F6AB45D6687}"/>
              </a:ext>
            </a:extLst>
          </p:cNvPr>
          <p:cNvSpPr>
            <a:spLocks noGrp="1"/>
          </p:cNvSpPr>
          <p:nvPr>
            <p:ph type="ctrTitle"/>
          </p:nvPr>
        </p:nvSpPr>
        <p:spPr>
          <a:xfrm>
            <a:off x="3385800" y="-32382"/>
            <a:ext cx="2372400" cy="946200"/>
          </a:xfrm>
        </p:spPr>
        <p:txBody>
          <a:bodyPr/>
          <a:lstStyle/>
          <a:p>
            <a:r>
              <a:rPr lang="es-419" dirty="0"/>
              <a:t>ÍNDICE</a:t>
            </a:r>
            <a:endParaRPr lang="es-MX" dirty="0"/>
          </a:p>
        </p:txBody>
      </p:sp>
      <p:sp>
        <p:nvSpPr>
          <p:cNvPr id="11" name="Título 10">
            <a:extLst>
              <a:ext uri="{FF2B5EF4-FFF2-40B4-BE49-F238E27FC236}">
                <a16:creationId xmlns:a16="http://schemas.microsoft.com/office/drawing/2014/main" id="{11A27884-75D8-D304-64B6-D388434D1AE8}"/>
              </a:ext>
            </a:extLst>
          </p:cNvPr>
          <p:cNvSpPr>
            <a:spLocks noGrp="1"/>
          </p:cNvSpPr>
          <p:nvPr>
            <p:ph type="title" idx="3"/>
          </p:nvPr>
        </p:nvSpPr>
        <p:spPr>
          <a:xfrm>
            <a:off x="1109687" y="1145935"/>
            <a:ext cx="6235613" cy="2693504"/>
          </a:xfrm>
        </p:spPr>
        <p:txBody>
          <a:bodyPr/>
          <a:lstStyle/>
          <a:p>
            <a:pPr algn="l">
              <a:lnSpc>
                <a:spcPct val="150000"/>
              </a:lnSpc>
            </a:pPr>
            <a:r>
              <a:rPr lang="es-419" sz="2000" dirty="0"/>
              <a:t>I. INTRODUCCIÓN </a:t>
            </a:r>
            <a:r>
              <a:rPr lang="es-419" sz="1800" b="0" u="dotted" dirty="0">
                <a:latin typeface="Roboto Condensed Light" panose="02000000000000000000" pitchFamily="2" charset="0"/>
              </a:rPr>
              <a:t>				        </a:t>
            </a:r>
            <a:r>
              <a:rPr lang="es-419" sz="1800" b="0" dirty="0">
                <a:latin typeface="Roboto Condensed Light" panose="02000000000000000000" pitchFamily="2" charset="0"/>
                <a:ea typeface="Roboto Condensed Light" panose="02000000000000000000" pitchFamily="2" charset="0"/>
              </a:rPr>
              <a:t>4</a:t>
            </a:r>
            <a:br>
              <a:rPr lang="es-MX" sz="1800" b="0" u="dotted" dirty="0">
                <a:latin typeface="Roboto Condensed Light" panose="02000000000000000000" pitchFamily="2" charset="0"/>
              </a:rPr>
            </a:br>
            <a:r>
              <a:rPr lang="es-MX" sz="1800" b="0" dirty="0">
                <a:latin typeface="Roboto Condensed Light" panose="02000000000000000000" pitchFamily="2" charset="0"/>
                <a:ea typeface="Roboto Condensed Light" panose="02000000000000000000" pitchFamily="2" charset="0"/>
              </a:rPr>
              <a:t>Justificación </a:t>
            </a:r>
            <a:r>
              <a:rPr lang="es-MX" sz="1800" b="0" u="dotted" dirty="0">
                <a:latin typeface="Roboto Condensed Light" panose="02000000000000000000" pitchFamily="2" charset="0"/>
                <a:ea typeface="Roboto Condensed Light" panose="02000000000000000000" pitchFamily="2" charset="0"/>
              </a:rPr>
              <a:t>					        </a:t>
            </a:r>
            <a:r>
              <a:rPr lang="es-MX" sz="1800" b="0" dirty="0">
                <a:latin typeface="Roboto Condensed Light" panose="02000000000000000000" pitchFamily="2" charset="0"/>
                <a:ea typeface="Roboto Condensed Light" panose="02000000000000000000" pitchFamily="2" charset="0"/>
              </a:rPr>
              <a:t>6
Hipótesis </a:t>
            </a:r>
            <a:r>
              <a:rPr lang="es-MX" sz="1800" b="0" u="dotted" dirty="0">
                <a:latin typeface="Roboto Condensed Light" panose="02000000000000000000" pitchFamily="2" charset="0"/>
                <a:ea typeface="Roboto Condensed Light" panose="02000000000000000000" pitchFamily="2" charset="0"/>
              </a:rPr>
              <a:t>						        </a:t>
            </a:r>
            <a:r>
              <a:rPr lang="es-MX" sz="1800" b="0" dirty="0">
                <a:latin typeface="Roboto Condensed Light" panose="02000000000000000000" pitchFamily="2" charset="0"/>
                <a:ea typeface="Roboto Condensed Light" panose="02000000000000000000" pitchFamily="2" charset="0"/>
              </a:rPr>
              <a:t>7
Objetivos </a:t>
            </a:r>
            <a:r>
              <a:rPr lang="es-MX" sz="1800" b="0" u="dotted" dirty="0">
                <a:latin typeface="Roboto Condensed Light" panose="02000000000000000000" pitchFamily="2" charset="0"/>
                <a:ea typeface="Roboto Condensed Light" panose="02000000000000000000" pitchFamily="2" charset="0"/>
              </a:rPr>
              <a:t>						        </a:t>
            </a:r>
            <a:r>
              <a:rPr lang="es-MX" sz="1800" b="0" dirty="0">
                <a:latin typeface="Roboto Condensed Light" panose="02000000000000000000" pitchFamily="2" charset="0"/>
                <a:ea typeface="Roboto Condensed Light" panose="02000000000000000000" pitchFamily="2" charset="0"/>
              </a:rPr>
              <a:t>8</a:t>
            </a:r>
            <a:br>
              <a:rPr lang="es-419" sz="2800" dirty="0"/>
            </a:br>
            <a:r>
              <a:rPr lang="es-419" sz="2000" dirty="0"/>
              <a:t>II. ANTECEDENTES Y FUNDAMENTOS </a:t>
            </a:r>
            <a:r>
              <a:rPr lang="es-419" sz="1800" b="0" u="dotted" dirty="0">
                <a:solidFill>
                  <a:schemeClr val="bg2"/>
                </a:solidFill>
                <a:latin typeface="Roboto Condensed Light" panose="02000000000000000000" pitchFamily="2" charset="0"/>
              </a:rPr>
              <a:t>	       	        </a:t>
            </a:r>
            <a:r>
              <a:rPr lang="es-419" sz="1800" b="0" dirty="0">
                <a:latin typeface="Roboto Condensed Light" panose="02000000000000000000" pitchFamily="2" charset="0"/>
                <a:ea typeface="Roboto Condensed Light" panose="02000000000000000000" pitchFamily="2" charset="0"/>
              </a:rPr>
              <a:t>9</a:t>
            </a:r>
            <a:br>
              <a:rPr lang="es-MX" sz="2800" dirty="0"/>
            </a:br>
            <a:r>
              <a:rPr lang="es-MX" sz="1800" b="0" dirty="0">
                <a:latin typeface="Roboto Condensed Light" panose="02000000000000000000" pitchFamily="2" charset="0"/>
                <a:ea typeface="Roboto Condensed Light" panose="02000000000000000000" pitchFamily="2" charset="0"/>
              </a:rPr>
              <a:t>Biomecánica </a:t>
            </a:r>
            <a:r>
              <a:rPr lang="es-MX" sz="1800" b="0" u="dotted" dirty="0">
                <a:latin typeface="Roboto Condensed Light" panose="02000000000000000000" pitchFamily="2" charset="0"/>
                <a:ea typeface="Roboto Condensed Light" panose="02000000000000000000" pitchFamily="2" charset="0"/>
              </a:rPr>
              <a:t>					      </a:t>
            </a:r>
            <a:r>
              <a:rPr lang="es-MX" sz="1800" b="0" dirty="0">
                <a:latin typeface="Roboto Condensed Light" panose="02000000000000000000" pitchFamily="2" charset="0"/>
                <a:ea typeface="Roboto Condensed Light" panose="02000000000000000000" pitchFamily="2" charset="0"/>
              </a:rPr>
              <a:t>10</a:t>
            </a:r>
            <a:br>
              <a:rPr lang="es-MX" sz="1800" b="0" dirty="0">
                <a:latin typeface="Roboto Condensed Light" panose="02000000000000000000" pitchFamily="2" charset="0"/>
                <a:ea typeface="Roboto Condensed Light" panose="02000000000000000000" pitchFamily="2" charset="0"/>
              </a:rPr>
            </a:br>
            <a:r>
              <a:rPr lang="es-MX" sz="1800" b="0" dirty="0">
                <a:latin typeface="Roboto Condensed Light" panose="02000000000000000000" pitchFamily="2" charset="0"/>
                <a:ea typeface="Roboto Condensed Light" panose="02000000000000000000" pitchFamily="2" charset="0"/>
              </a:rPr>
              <a:t>Primer milenio </a:t>
            </a:r>
            <a:r>
              <a:rPr lang="es-MX" sz="1800" b="0" u="dotted" dirty="0">
                <a:latin typeface="Roboto Condensed Light" panose="02000000000000000000" pitchFamily="2" charset="0"/>
                <a:ea typeface="Roboto Condensed Light" panose="02000000000000000000" pitchFamily="2" charset="0"/>
              </a:rPr>
              <a:t>					      </a:t>
            </a:r>
            <a:r>
              <a:rPr lang="es-MX" sz="1800" b="0" dirty="0">
                <a:latin typeface="Roboto Condensed Light" panose="02000000000000000000" pitchFamily="2" charset="0"/>
                <a:ea typeface="Roboto Condensed Light" panose="02000000000000000000" pitchFamily="2" charset="0"/>
              </a:rPr>
              <a:t>11</a:t>
            </a:r>
            <a:br>
              <a:rPr lang="es-MX" sz="1800" b="0" dirty="0">
                <a:latin typeface="Roboto Condensed Light" panose="02000000000000000000" pitchFamily="2" charset="0"/>
                <a:ea typeface="Roboto Condensed Light" panose="02000000000000000000" pitchFamily="2" charset="0"/>
              </a:rPr>
            </a:br>
            <a:r>
              <a:rPr lang="es-MX" sz="1800" b="0" dirty="0">
                <a:latin typeface="Roboto Condensed Light" panose="02000000000000000000" pitchFamily="2" charset="0"/>
                <a:ea typeface="Roboto Condensed Light" panose="02000000000000000000" pitchFamily="2" charset="0"/>
              </a:rPr>
              <a:t>La mano de Canterbury </a:t>
            </a:r>
            <a:r>
              <a:rPr lang="es-MX" sz="1800" b="0" u="dotted" dirty="0">
                <a:latin typeface="Roboto Condensed Light" panose="02000000000000000000" pitchFamily="2" charset="0"/>
                <a:ea typeface="Roboto Condensed Light" panose="02000000000000000000" pitchFamily="2" charset="0"/>
              </a:rPr>
              <a:t>				      </a:t>
            </a:r>
            <a:r>
              <a:rPr lang="es-MX" sz="1800" b="0" dirty="0">
                <a:latin typeface="Roboto Condensed Light" panose="02000000000000000000" pitchFamily="2" charset="0"/>
                <a:ea typeface="Roboto Condensed Light" panose="02000000000000000000" pitchFamily="2" charset="0"/>
              </a:rPr>
              <a:t>12</a:t>
            </a:r>
            <a:br>
              <a:rPr lang="es-MX" sz="2800" dirty="0"/>
            </a:br>
            <a:endParaRPr lang="es-MX" sz="2800" dirty="0"/>
          </a:p>
        </p:txBody>
      </p:sp>
      <p:sp>
        <p:nvSpPr>
          <p:cNvPr id="7" name="CuadroTexto 6">
            <a:extLst>
              <a:ext uri="{FF2B5EF4-FFF2-40B4-BE49-F238E27FC236}">
                <a16:creationId xmlns:a16="http://schemas.microsoft.com/office/drawing/2014/main" id="{B1474FED-1F4B-6E9A-DE26-95EC9D111CE9}"/>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2</a:t>
            </a:r>
            <a:endParaRPr lang="es-MX" sz="1200" b="1" dirty="0">
              <a:solidFill>
                <a:schemeClr val="bg2"/>
              </a:solidFill>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74DEF-D563-5B0C-3AF9-C0263140F4EE}"/>
              </a:ext>
            </a:extLst>
          </p:cNvPr>
          <p:cNvSpPr>
            <a:spLocks noGrp="1"/>
          </p:cNvSpPr>
          <p:nvPr>
            <p:ph type="ctrTitle"/>
          </p:nvPr>
        </p:nvSpPr>
        <p:spPr>
          <a:xfrm>
            <a:off x="1964850" y="477214"/>
            <a:ext cx="5214300" cy="946200"/>
          </a:xfrm>
        </p:spPr>
        <p:txBody>
          <a:bodyPr/>
          <a:lstStyle/>
          <a:p>
            <a:r>
              <a:rPr lang="es-419" sz="2800" dirty="0"/>
              <a:t>DISCUSIÓN</a:t>
            </a:r>
            <a:endParaRPr lang="es-MX" sz="2800" dirty="0"/>
          </a:p>
        </p:txBody>
      </p:sp>
      <p:sp>
        <p:nvSpPr>
          <p:cNvPr id="3" name="CuadroTexto 2">
            <a:extLst>
              <a:ext uri="{FF2B5EF4-FFF2-40B4-BE49-F238E27FC236}">
                <a16:creationId xmlns:a16="http://schemas.microsoft.com/office/drawing/2014/main" id="{A655BDD0-D0F6-405E-EFFB-D05A83B44956}"/>
              </a:ext>
            </a:extLst>
          </p:cNvPr>
          <p:cNvSpPr txBox="1"/>
          <p:nvPr/>
        </p:nvSpPr>
        <p:spPr>
          <a:xfrm>
            <a:off x="615590" y="1423414"/>
            <a:ext cx="5684808" cy="3005951"/>
          </a:xfrm>
          <a:prstGeom prst="rect">
            <a:avLst/>
          </a:prstGeom>
          <a:noFill/>
        </p:spPr>
        <p:txBody>
          <a:bodyPr wrap="square" rtlCol="0">
            <a:spAutoFit/>
          </a:bodyPr>
          <a:lstStyle/>
          <a:p>
            <a:pPr algn="just">
              <a:lnSpc>
                <a:spcPct val="150000"/>
              </a:lnSpc>
            </a:pPr>
            <a:r>
              <a:rPr lang="es-ES" sz="1600" dirty="0">
                <a:solidFill>
                  <a:schemeClr val="bg2"/>
                </a:solidFill>
                <a:latin typeface="Roboto Condensed Light" panose="02000000000000000000" pitchFamily="2" charset="0"/>
                <a:ea typeface="Roboto Condensed Light" panose="02000000000000000000" pitchFamily="2" charset="0"/>
              </a:rPr>
              <a:t>En la actualidad la habilidad para reproducir  la anatomía de manera digital, diseñar y fabricar partes anatómicas en 3D transforma la  vida de las personas afectadas, cambiando su percepción y como se desarrollan en su entorno. Las prótesis impresas en tercera dimensión sin duda generan una alternativa rápida, reproducible y adaptable para los pacientes dado que la mayoría de las prótesis digitales disponibles son prótesis cuya función es estética y carecen de rangos de movilidad.</a:t>
            </a:r>
            <a:endParaRPr lang="es-MX" sz="1600" dirty="0">
              <a:solidFill>
                <a:schemeClr val="bg2"/>
              </a:solidFill>
              <a:latin typeface="Roboto Condensed Light" panose="02000000000000000000" pitchFamily="2" charset="0"/>
              <a:ea typeface="Roboto Condensed Light" panose="02000000000000000000" pitchFamily="2" charset="0"/>
            </a:endParaRPr>
          </a:p>
        </p:txBody>
      </p:sp>
      <p:cxnSp>
        <p:nvCxnSpPr>
          <p:cNvPr id="4" name="Google Shape;207;p37">
            <a:extLst>
              <a:ext uri="{FF2B5EF4-FFF2-40B4-BE49-F238E27FC236}">
                <a16:creationId xmlns:a16="http://schemas.microsoft.com/office/drawing/2014/main" id="{DC242242-8DD8-DF78-D7C5-DCF7913E1932}"/>
              </a:ext>
            </a:extLst>
          </p:cNvPr>
          <p:cNvCxnSpPr/>
          <p:nvPr/>
        </p:nvCxnSpPr>
        <p:spPr>
          <a:xfrm>
            <a:off x="2284800" y="1170124"/>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57501349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24;p47">
            <a:extLst>
              <a:ext uri="{FF2B5EF4-FFF2-40B4-BE49-F238E27FC236}">
                <a16:creationId xmlns:a16="http://schemas.microsoft.com/office/drawing/2014/main" id="{D352A16C-142A-ACF1-3913-AC65B0A6D10E}"/>
              </a:ext>
            </a:extLst>
          </p:cNvPr>
          <p:cNvSpPr txBox="1">
            <a:spLocks noGrp="1"/>
          </p:cNvSpPr>
          <p:nvPr>
            <p:ph type="ctrTitle"/>
          </p:nvPr>
        </p:nvSpPr>
        <p:spPr>
          <a:xfrm>
            <a:off x="877737" y="3574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800" dirty="0"/>
              <a:t>CONCLUSIÓN</a:t>
            </a:r>
          </a:p>
        </p:txBody>
      </p:sp>
      <p:sp>
        <p:nvSpPr>
          <p:cNvPr id="2" name="Text Placeholder 1">
            <a:extLst>
              <a:ext uri="{FF2B5EF4-FFF2-40B4-BE49-F238E27FC236}">
                <a16:creationId xmlns:a16="http://schemas.microsoft.com/office/drawing/2014/main" id="{F5274D3C-C2F9-94E9-11CF-E038E2BA960F}"/>
              </a:ext>
            </a:extLst>
          </p:cNvPr>
          <p:cNvSpPr>
            <a:spLocks noGrp="1"/>
          </p:cNvSpPr>
          <p:nvPr>
            <p:ph type="subTitle" idx="1"/>
          </p:nvPr>
        </p:nvSpPr>
        <p:spPr>
          <a:xfrm>
            <a:off x="365776" y="1118525"/>
            <a:ext cx="6238223" cy="3667575"/>
          </a:xfrm>
        </p:spPr>
        <p:txBody>
          <a:bodyPr/>
          <a:lstStyle/>
          <a:p>
            <a:pPr marL="177800" indent="0" algn="just">
              <a:lnSpc>
                <a:spcPct val="150000"/>
              </a:lnSpc>
              <a:buNone/>
            </a:pPr>
            <a:r>
              <a:rPr lang="es-419" sz="1700" noProof="1"/>
              <a:t>Una vez realizada la prótesis de dedo,  observamos que en efecto, en nuestra actualidad con la tecnología con las que contamos hoy en día ya es posible dar movilidad a una prótesis de dedo para que sea funcional y no unicamente estética como lo solía ser en el pasado, el único inconveniente, es que se requiere de cierta cantidad de dinero que no todos poseen, por ello se espera como trabajo a futuro poder hacer mejoras en los movimientos y disminuir los costos para que sea una prótesis más accesible, pues sería un gran cambio en la vida de las personas afectadas.</a:t>
            </a:r>
            <a:endParaRPr lang="en-US" sz="1700" dirty="0"/>
          </a:p>
        </p:txBody>
      </p:sp>
      <p:sp>
        <p:nvSpPr>
          <p:cNvPr id="3" name="CuadroTexto 2">
            <a:extLst>
              <a:ext uri="{FF2B5EF4-FFF2-40B4-BE49-F238E27FC236}">
                <a16:creationId xmlns:a16="http://schemas.microsoft.com/office/drawing/2014/main" id="{501A45B9-3218-F8FC-2AD1-645BB7CD52EE}"/>
              </a:ext>
            </a:extLst>
          </p:cNvPr>
          <p:cNvSpPr txBox="1"/>
          <p:nvPr/>
        </p:nvSpPr>
        <p:spPr>
          <a:xfrm>
            <a:off x="8768348" y="4866501"/>
            <a:ext cx="619536" cy="276999"/>
          </a:xfrm>
          <a:prstGeom prst="rect">
            <a:avLst/>
          </a:prstGeom>
          <a:noFill/>
        </p:spPr>
        <p:txBody>
          <a:bodyPr wrap="square" rtlCol="0">
            <a:spAutoFit/>
          </a:bodyPr>
          <a:lstStyle/>
          <a:p>
            <a:r>
              <a:rPr lang="es-419" sz="1200" b="1" dirty="0">
                <a:solidFill>
                  <a:schemeClr val="bg2"/>
                </a:solidFill>
              </a:rPr>
              <a:t>20</a:t>
            </a:r>
            <a:endParaRPr lang="es-MX" sz="1200" b="1" dirty="0">
              <a:solidFill>
                <a:schemeClr val="bg2"/>
              </a:solidFill>
            </a:endParaRPr>
          </a:p>
        </p:txBody>
      </p:sp>
      <p:cxnSp>
        <p:nvCxnSpPr>
          <p:cNvPr id="16" name="Google Shape;207;p37">
            <a:extLst>
              <a:ext uri="{FF2B5EF4-FFF2-40B4-BE49-F238E27FC236}">
                <a16:creationId xmlns:a16="http://schemas.microsoft.com/office/drawing/2014/main" id="{E6141C3D-9ACF-928C-EA3C-C061529041EC}"/>
              </a:ext>
            </a:extLst>
          </p:cNvPr>
          <p:cNvCxnSpPr/>
          <p:nvPr/>
        </p:nvCxnSpPr>
        <p:spPr>
          <a:xfrm>
            <a:off x="1195883" y="916124"/>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18359123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10">
            <a:extLst>
              <a:ext uri="{FF2B5EF4-FFF2-40B4-BE49-F238E27FC236}">
                <a16:creationId xmlns:a16="http://schemas.microsoft.com/office/drawing/2014/main" id="{6B1C5C0A-33E9-356B-8FC9-CA8538504947}"/>
              </a:ext>
            </a:extLst>
          </p:cNvPr>
          <p:cNvSpPr txBox="1">
            <a:spLocks/>
          </p:cNvSpPr>
          <p:nvPr/>
        </p:nvSpPr>
        <p:spPr>
          <a:xfrm>
            <a:off x="1205449" y="315922"/>
            <a:ext cx="8630447" cy="47502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br>
              <a:rPr lang="es-419" sz="2000" b="1" dirty="0">
                <a:latin typeface="Exo 2"/>
              </a:rPr>
            </a:br>
            <a:r>
              <a:rPr lang="es-419" sz="2000" b="1" dirty="0">
                <a:solidFill>
                  <a:srgbClr val="434343"/>
                </a:solidFill>
                <a:latin typeface="Exo 2"/>
              </a:rPr>
              <a:t>III. DESARROLLO EXPERIMENTAL </a:t>
            </a:r>
            <a:r>
              <a:rPr lang="es-419" b="1" u="dotted" dirty="0">
                <a:solidFill>
                  <a:srgbClr val="434343"/>
                </a:solidFill>
                <a:latin typeface="Roboto Condensed Light" panose="02000000000000000000" pitchFamily="2" charset="0"/>
              </a:rPr>
              <a:t>				</a:t>
            </a:r>
            <a:r>
              <a:rPr lang="es-419" sz="1800" dirty="0">
                <a:solidFill>
                  <a:srgbClr val="434343"/>
                </a:solidFill>
                <a:latin typeface="Roboto Condensed Light" panose="02000000000000000000" pitchFamily="2" charset="0"/>
                <a:ea typeface="Roboto Condensed Light" panose="02000000000000000000" pitchFamily="2" charset="0"/>
              </a:rPr>
              <a:t>13</a:t>
            </a:r>
            <a:br>
              <a:rPr lang="es-419" sz="2000" b="1" dirty="0">
                <a:solidFill>
                  <a:srgbClr val="434343"/>
                </a:solidFill>
                <a:latin typeface="Exo 2"/>
              </a:rPr>
            </a:br>
            <a:r>
              <a:rPr lang="es-MX" sz="1800" dirty="0">
                <a:solidFill>
                  <a:srgbClr val="434343"/>
                </a:solidFill>
                <a:latin typeface="Roboto Condensed Light" panose="02000000000000000000" pitchFamily="2" charset="0"/>
                <a:ea typeface="Roboto Condensed Light" panose="02000000000000000000" pitchFamily="2" charset="0"/>
              </a:rPr>
              <a:t>Mediciones parra diseño de dedo índice </a:t>
            </a:r>
            <a:r>
              <a:rPr lang="es-MX" sz="1800" u="dotted" dirty="0">
                <a:solidFill>
                  <a:srgbClr val="434343"/>
                </a:solidFill>
                <a:latin typeface="Roboto Condensed Light" panose="02000000000000000000" pitchFamily="2" charset="0"/>
                <a:ea typeface="Roboto Condensed Light" panose="02000000000000000000" pitchFamily="2" charset="0"/>
              </a:rPr>
              <a:t>				</a:t>
            </a:r>
            <a:r>
              <a:rPr lang="es-MX" sz="1800" dirty="0">
                <a:solidFill>
                  <a:srgbClr val="434343"/>
                </a:solidFill>
                <a:latin typeface="Roboto Condensed Light" panose="02000000000000000000" pitchFamily="2" charset="0"/>
                <a:ea typeface="Roboto Condensed Light" panose="02000000000000000000" pitchFamily="2" charset="0"/>
              </a:rPr>
              <a:t>14</a:t>
            </a:r>
          </a:p>
          <a:p>
            <a:pPr>
              <a:lnSpc>
                <a:spcPct val="150000"/>
              </a:lnSpc>
            </a:pPr>
            <a:r>
              <a:rPr lang="es-MX" sz="1800" dirty="0">
                <a:solidFill>
                  <a:srgbClr val="434343"/>
                </a:solidFill>
                <a:latin typeface="Roboto Condensed Light" panose="02000000000000000000" pitchFamily="2" charset="0"/>
                <a:ea typeface="Roboto Condensed Light" panose="02000000000000000000" pitchFamily="2" charset="0"/>
              </a:rPr>
              <a:t>Propuesta de Diseño </a:t>
            </a:r>
            <a:r>
              <a:rPr lang="es-MX" sz="1800" u="dotted" dirty="0">
                <a:solidFill>
                  <a:srgbClr val="434343"/>
                </a:solidFill>
                <a:latin typeface="Roboto Condensed Light" panose="02000000000000000000" pitchFamily="2" charset="0"/>
                <a:ea typeface="Roboto Condensed Light" panose="02000000000000000000" pitchFamily="2" charset="0"/>
              </a:rPr>
              <a:t>					</a:t>
            </a:r>
            <a:r>
              <a:rPr lang="es-MX" sz="1800" dirty="0">
                <a:solidFill>
                  <a:srgbClr val="434343"/>
                </a:solidFill>
                <a:latin typeface="Roboto Condensed Light" panose="02000000000000000000" pitchFamily="2" charset="0"/>
                <a:ea typeface="Roboto Condensed Light" panose="02000000000000000000" pitchFamily="2" charset="0"/>
              </a:rPr>
              <a:t>15</a:t>
            </a:r>
          </a:p>
          <a:p>
            <a:pPr>
              <a:lnSpc>
                <a:spcPct val="150000"/>
              </a:lnSpc>
            </a:pPr>
            <a:r>
              <a:rPr lang="es-MX" sz="1800" dirty="0">
                <a:solidFill>
                  <a:srgbClr val="434343"/>
                </a:solidFill>
                <a:latin typeface="Roboto Condensed Light" panose="02000000000000000000" pitchFamily="2" charset="0"/>
                <a:ea typeface="Roboto Condensed Light" panose="02000000000000000000" pitchFamily="2" charset="0"/>
              </a:rPr>
              <a:t>Materiales  </a:t>
            </a:r>
            <a:r>
              <a:rPr lang="es-MX" sz="1800" u="dotted" dirty="0">
                <a:solidFill>
                  <a:srgbClr val="434343"/>
                </a:solidFill>
                <a:latin typeface="Roboto Condensed Light" panose="02000000000000000000" pitchFamily="2" charset="0"/>
                <a:ea typeface="Roboto Condensed Light" panose="02000000000000000000" pitchFamily="2" charset="0"/>
              </a:rPr>
              <a:t>						</a:t>
            </a:r>
            <a:r>
              <a:rPr lang="es-MX" sz="1800" dirty="0">
                <a:solidFill>
                  <a:srgbClr val="434343"/>
                </a:solidFill>
                <a:latin typeface="Roboto Condensed Light" panose="02000000000000000000" pitchFamily="2" charset="0"/>
                <a:ea typeface="Roboto Condensed Light" panose="02000000000000000000" pitchFamily="2" charset="0"/>
              </a:rPr>
              <a:t>16</a:t>
            </a:r>
          </a:p>
          <a:p>
            <a:pPr>
              <a:lnSpc>
                <a:spcPct val="150000"/>
              </a:lnSpc>
            </a:pPr>
            <a:r>
              <a:rPr lang="es-MX" sz="1800" dirty="0">
                <a:solidFill>
                  <a:srgbClr val="434343"/>
                </a:solidFill>
                <a:latin typeface="Roboto Condensed Light" panose="02000000000000000000" pitchFamily="2" charset="0"/>
                <a:ea typeface="Roboto Condensed Light" panose="02000000000000000000" pitchFamily="2" charset="0"/>
              </a:rPr>
              <a:t>Código Implementado </a:t>
            </a:r>
            <a:r>
              <a:rPr lang="es-MX" sz="1800" u="dotted" dirty="0">
                <a:solidFill>
                  <a:srgbClr val="434343"/>
                </a:solidFill>
                <a:latin typeface="Roboto Condensed Light" panose="02000000000000000000" pitchFamily="2" charset="0"/>
                <a:ea typeface="Roboto Condensed Light" panose="02000000000000000000" pitchFamily="2" charset="0"/>
              </a:rPr>
              <a:t>					</a:t>
            </a:r>
            <a:r>
              <a:rPr lang="es-MX" sz="1800" dirty="0">
                <a:solidFill>
                  <a:srgbClr val="434343"/>
                </a:solidFill>
                <a:latin typeface="Roboto Condensed Light" panose="02000000000000000000" pitchFamily="2" charset="0"/>
                <a:ea typeface="Roboto Condensed Light" panose="02000000000000000000" pitchFamily="2" charset="0"/>
              </a:rPr>
              <a:t>17</a:t>
            </a:r>
          </a:p>
          <a:p>
            <a:pPr>
              <a:lnSpc>
                <a:spcPct val="150000"/>
              </a:lnSpc>
            </a:pPr>
            <a:r>
              <a:rPr lang="es-419" sz="2000" b="1" dirty="0">
                <a:solidFill>
                  <a:srgbClr val="434343"/>
                </a:solidFill>
                <a:latin typeface="Exo 2"/>
              </a:rPr>
              <a:t>IV. RESULTADOS Y DISCUSIÓN</a:t>
            </a:r>
            <a:r>
              <a:rPr lang="es-419" sz="2000" dirty="0">
                <a:solidFill>
                  <a:srgbClr val="434343"/>
                </a:solidFill>
                <a:latin typeface="Exo 2"/>
              </a:rPr>
              <a:t> </a:t>
            </a:r>
            <a:r>
              <a:rPr lang="es-419" sz="1800" u="dotted" dirty="0">
                <a:solidFill>
                  <a:srgbClr val="434343"/>
                </a:solidFill>
                <a:latin typeface="Roboto Condensed Light" panose="02000000000000000000" pitchFamily="2" charset="0"/>
              </a:rPr>
              <a:t>				</a:t>
            </a:r>
            <a:r>
              <a:rPr lang="es-419" sz="1800" dirty="0">
                <a:solidFill>
                  <a:srgbClr val="434343"/>
                </a:solidFill>
                <a:latin typeface="Roboto Condensed Light" panose="02000000000000000000" pitchFamily="2" charset="0"/>
                <a:ea typeface="Roboto Condensed Light" panose="02000000000000000000" pitchFamily="2" charset="0"/>
              </a:rPr>
              <a:t>18</a:t>
            </a:r>
            <a:br>
              <a:rPr lang="es-419" sz="2000" b="1" dirty="0">
                <a:solidFill>
                  <a:srgbClr val="434343"/>
                </a:solidFill>
                <a:latin typeface="Exo 2"/>
              </a:rPr>
            </a:br>
            <a:r>
              <a:rPr lang="es-419" sz="2000" b="1" dirty="0">
                <a:solidFill>
                  <a:srgbClr val="434343"/>
                </a:solidFill>
                <a:latin typeface="Exo 2"/>
              </a:rPr>
              <a:t>CONCLUSIÓN</a:t>
            </a:r>
            <a:r>
              <a:rPr lang="es-419" sz="2000" dirty="0">
                <a:solidFill>
                  <a:srgbClr val="434343"/>
                </a:solidFill>
                <a:latin typeface="Exo 2"/>
              </a:rPr>
              <a:t> </a:t>
            </a:r>
            <a:r>
              <a:rPr lang="es-419" sz="1800" u="dotted" dirty="0">
                <a:solidFill>
                  <a:srgbClr val="434343"/>
                </a:solidFill>
                <a:latin typeface="Roboto Condensed Light" panose="02000000000000000000" pitchFamily="2" charset="0"/>
              </a:rPr>
              <a:t>						</a:t>
            </a:r>
            <a:r>
              <a:rPr lang="es-419" sz="1800" dirty="0">
                <a:latin typeface="Roboto Condensed Light" panose="02000000000000000000" pitchFamily="2" charset="0"/>
                <a:ea typeface="Roboto Condensed Light" panose="02000000000000000000" pitchFamily="2" charset="0"/>
              </a:rPr>
              <a:t>21</a:t>
            </a:r>
            <a:br>
              <a:rPr lang="es-MX" sz="2800" b="1" dirty="0"/>
            </a:br>
            <a:br>
              <a:rPr lang="es-419" sz="2800" b="1" dirty="0"/>
            </a:br>
            <a:br>
              <a:rPr lang="es-MX" sz="2800" b="1" dirty="0"/>
            </a:br>
            <a:endParaRPr lang="es-MX" sz="2800" b="1" dirty="0"/>
          </a:p>
        </p:txBody>
      </p:sp>
      <p:sp>
        <p:nvSpPr>
          <p:cNvPr id="5" name="Título 2">
            <a:extLst>
              <a:ext uri="{FF2B5EF4-FFF2-40B4-BE49-F238E27FC236}">
                <a16:creationId xmlns:a16="http://schemas.microsoft.com/office/drawing/2014/main" id="{4401C97D-5C9F-554C-76D6-FF4708501161}"/>
              </a:ext>
            </a:extLst>
          </p:cNvPr>
          <p:cNvSpPr>
            <a:spLocks noGrp="1"/>
          </p:cNvSpPr>
          <p:nvPr>
            <p:ph type="ctrTitle"/>
          </p:nvPr>
        </p:nvSpPr>
        <p:spPr>
          <a:xfrm>
            <a:off x="3385800" y="77346"/>
            <a:ext cx="2372400" cy="946200"/>
          </a:xfrm>
        </p:spPr>
        <p:txBody>
          <a:bodyPr/>
          <a:lstStyle/>
          <a:p>
            <a:r>
              <a:rPr lang="es-419" sz="3000" dirty="0"/>
              <a:t>ÍNDICE</a:t>
            </a:r>
            <a:endParaRPr lang="es-MX" sz="3000" dirty="0"/>
          </a:p>
        </p:txBody>
      </p:sp>
      <p:sp>
        <p:nvSpPr>
          <p:cNvPr id="7" name="CuadroTexto 6">
            <a:extLst>
              <a:ext uri="{FF2B5EF4-FFF2-40B4-BE49-F238E27FC236}">
                <a16:creationId xmlns:a16="http://schemas.microsoft.com/office/drawing/2014/main" id="{D1E48A36-415B-BF6A-3410-3F7C95FC9288}"/>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3</a:t>
            </a:r>
            <a:endParaRPr lang="es-MX" sz="1200" b="1" dirty="0">
              <a:solidFill>
                <a:schemeClr val="bg2"/>
              </a:solidFill>
            </a:endParaRPr>
          </a:p>
        </p:txBody>
      </p:sp>
    </p:spTree>
    <p:extLst>
      <p:ext uri="{BB962C8B-B14F-4D97-AF65-F5344CB8AC3E}">
        <p14:creationId xmlns:p14="http://schemas.microsoft.com/office/powerpoint/2010/main" val="359737703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INTRODUCCIÓN</a:t>
            </a:r>
            <a:endParaRPr dirty="0"/>
          </a:p>
        </p:txBody>
      </p:sp>
      <p:cxnSp>
        <p:nvCxnSpPr>
          <p:cNvPr id="194" name="Google Shape;194;p36"/>
          <p:cNvCxnSpPr>
            <a:cxnSpLocks/>
          </p:cNvCxnSpPr>
          <p:nvPr/>
        </p:nvCxnSpPr>
        <p:spPr>
          <a:xfrm>
            <a:off x="0" y="4028275"/>
            <a:ext cx="42291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35;p39">
            <a:extLst>
              <a:ext uri="{FF2B5EF4-FFF2-40B4-BE49-F238E27FC236}">
                <a16:creationId xmlns:a16="http://schemas.microsoft.com/office/drawing/2014/main" id="{8C9C5EA8-8EDC-144F-8C88-4337135B025D}"/>
              </a:ext>
            </a:extLst>
          </p:cNvPr>
          <p:cNvSpPr txBox="1">
            <a:spLocks noGrp="1"/>
          </p:cNvSpPr>
          <p:nvPr>
            <p:ph type="title" idx="2"/>
          </p:nvPr>
        </p:nvSpPr>
        <p:spPr>
          <a:xfrm flipH="1">
            <a:off x="896112" y="2194500"/>
            <a:ext cx="1659912"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5" name="CuadroTexto 4">
            <a:extLst>
              <a:ext uri="{FF2B5EF4-FFF2-40B4-BE49-F238E27FC236}">
                <a16:creationId xmlns:a16="http://schemas.microsoft.com/office/drawing/2014/main" id="{D53A71B4-31CF-4467-40C3-D28AEB8180A9}"/>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4</a:t>
            </a:r>
            <a:endParaRPr lang="es-MX" sz="1200" b="1" dirty="0">
              <a:solidFill>
                <a:schemeClr val="bg2"/>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6E169F6-A81B-5511-8A5F-DA57FA3ED906}"/>
              </a:ext>
            </a:extLst>
          </p:cNvPr>
          <p:cNvSpPr>
            <a:spLocks noGrp="1"/>
          </p:cNvSpPr>
          <p:nvPr>
            <p:ph type="subTitle" idx="1"/>
          </p:nvPr>
        </p:nvSpPr>
        <p:spPr>
          <a:xfrm flipH="1">
            <a:off x="1084730" y="554691"/>
            <a:ext cx="7261411" cy="4034118"/>
          </a:xfrm>
        </p:spPr>
        <p:txBody>
          <a:bodyPr/>
          <a:lstStyle/>
          <a:p>
            <a:pPr marL="177800" indent="0" algn="just">
              <a:lnSpc>
                <a:spcPct val="150000"/>
              </a:lnSpc>
              <a:buNone/>
            </a:pPr>
            <a:r>
              <a:rPr lang="es-419" sz="1600" dirty="0">
                <a:solidFill>
                  <a:srgbClr val="434343"/>
                </a:solidFill>
              </a:rPr>
              <a:t>El proyecto se centra en el desarrollo de mejoras en el diseño y funcionalidad, así como en la investigación de la mecánica de una prótesis de dedo índice desarrollada con impresión 3D, para diversas amputaciones o situaciones biológicas  en las que se requiera de alguna prótesis. La prótesis cuenta con al menos dos grados de libertad y dentro del presente documento se plantea la metodología llevada a cabo para la elaboración de la prótesis, dando inicio con el planteamiento de la hipótesis, justificación, objetivo principal y objetivos específicos, para posteriormente pasar al diseño, implementación, resultados, discusión y finalizando con la conclusión.</a:t>
            </a:r>
            <a:endParaRPr lang="es-MX" sz="1600" dirty="0">
              <a:solidFill>
                <a:srgbClr val="434343"/>
              </a:solidFill>
            </a:endParaRPr>
          </a:p>
        </p:txBody>
      </p:sp>
      <p:sp>
        <p:nvSpPr>
          <p:cNvPr id="13" name="CuadroTexto 12">
            <a:extLst>
              <a:ext uri="{FF2B5EF4-FFF2-40B4-BE49-F238E27FC236}">
                <a16:creationId xmlns:a16="http://schemas.microsoft.com/office/drawing/2014/main" id="{4E5514F7-DAC3-DE41-4F53-21ADFAB873C6}"/>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5</a:t>
            </a:r>
            <a:endParaRPr lang="es-MX" sz="1200" b="1" dirty="0">
              <a:solidFill>
                <a:schemeClr val="bg2"/>
              </a:solidFill>
            </a:endParaRPr>
          </a:p>
        </p:txBody>
      </p:sp>
    </p:spTree>
    <p:extLst>
      <p:ext uri="{BB962C8B-B14F-4D97-AF65-F5344CB8AC3E}">
        <p14:creationId xmlns:p14="http://schemas.microsoft.com/office/powerpoint/2010/main" val="11897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2155350" y="467150"/>
            <a:ext cx="5214300" cy="946200"/>
          </a:xfrm>
          <a:prstGeom prst="rect">
            <a:avLst/>
          </a:prstGeom>
        </p:spPr>
        <p:txBody>
          <a:bodyPr spcFirstLastPara="1" wrap="square" lIns="91425" tIns="91425" rIns="91425" bIns="91425" anchor="t" anchorCtr="0">
            <a:noAutofit/>
          </a:bodyPr>
          <a:lstStyle/>
          <a:p>
            <a:r>
              <a:rPr lang="en" sz="3200" dirty="0"/>
              <a:t>JUSTIFICACIÓN</a:t>
            </a:r>
            <a:endParaRPr sz="3200" dirty="0"/>
          </a:p>
        </p:txBody>
      </p:sp>
      <p:sp>
        <p:nvSpPr>
          <p:cNvPr id="158" name="Google Shape;158;p34"/>
          <p:cNvSpPr txBox="1">
            <a:spLocks noGrp="1"/>
          </p:cNvSpPr>
          <p:nvPr>
            <p:ph type="subTitle" idx="1"/>
          </p:nvPr>
        </p:nvSpPr>
        <p:spPr>
          <a:xfrm>
            <a:off x="1417800" y="1299050"/>
            <a:ext cx="6308400" cy="1003200"/>
          </a:xfrm>
          <a:prstGeom prst="rect">
            <a:avLst/>
          </a:prstGeom>
        </p:spPr>
        <p:txBody>
          <a:bodyPr spcFirstLastPara="1" wrap="square" lIns="91425" tIns="91425" rIns="91425" bIns="91425" anchor="t" anchorCtr="0">
            <a:noAutofit/>
          </a:bodyPr>
          <a:lstStyle/>
          <a:p>
            <a:pPr marL="173038" indent="0" algn="just">
              <a:lnSpc>
                <a:spcPct val="150000"/>
              </a:lnSpc>
              <a:buNone/>
            </a:pPr>
            <a:r>
              <a:rPr lang="es-ES" sz="1800" dirty="0"/>
              <a:t>En la industria existen gran cantidad de actividades que conllevan riesgos para la integridad física de los trabajadores y población en general, además de factores biológicos que afectan miembros superiores o inferiores del ser humano. Por lo anterior, tenemos como motivación, el poder aportar una alternativa de solución funcional para cierto sector poblacional, que tenga alguna amputación de dedo o cuestión biológica que no le permita la movilidad de algún dedo de la mano.</a:t>
            </a:r>
            <a:endParaRPr lang="en" sz="1800" dirty="0"/>
          </a:p>
        </p:txBody>
      </p:sp>
      <p:sp>
        <p:nvSpPr>
          <p:cNvPr id="2" name="CuadroTexto 1">
            <a:extLst>
              <a:ext uri="{FF2B5EF4-FFF2-40B4-BE49-F238E27FC236}">
                <a16:creationId xmlns:a16="http://schemas.microsoft.com/office/drawing/2014/main" id="{25EE272B-E75F-75E3-3114-B395C71A7D47}"/>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6</a:t>
            </a:r>
            <a:endParaRPr lang="es-MX" sz="1200" b="1" dirty="0">
              <a:solidFill>
                <a:schemeClr val="bg2"/>
              </a:solidFill>
            </a:endParaRPr>
          </a:p>
        </p:txBody>
      </p:sp>
      <p:cxnSp>
        <p:nvCxnSpPr>
          <p:cNvPr id="6" name="Google Shape;207;p37">
            <a:extLst>
              <a:ext uri="{FF2B5EF4-FFF2-40B4-BE49-F238E27FC236}">
                <a16:creationId xmlns:a16="http://schemas.microsoft.com/office/drawing/2014/main" id="{60CE4513-B128-976B-ED87-7923F079EE02}"/>
              </a:ext>
            </a:extLst>
          </p:cNvPr>
          <p:cNvCxnSpPr/>
          <p:nvPr/>
        </p:nvCxnSpPr>
        <p:spPr>
          <a:xfrm>
            <a:off x="2475300" y="1119774"/>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7CAF9C64-D6FD-03BC-C07F-7C892FD21EC8}"/>
              </a:ext>
            </a:extLst>
          </p:cNvPr>
          <p:cNvSpPr>
            <a:spLocks noGrp="1"/>
          </p:cNvSpPr>
          <p:nvPr>
            <p:ph type="body" idx="1"/>
          </p:nvPr>
        </p:nvSpPr>
        <p:spPr>
          <a:xfrm>
            <a:off x="931035" y="1687664"/>
            <a:ext cx="6919200" cy="1210811"/>
          </a:xfrm>
        </p:spPr>
        <p:txBody>
          <a:bodyPr/>
          <a:lstStyle/>
          <a:p>
            <a:pPr marL="177800" indent="0" algn="just">
              <a:buNone/>
            </a:pPr>
            <a:r>
              <a:rPr lang="es-419" sz="2000" noProof="1"/>
              <a:t>Es posible dar movilidad a una prótesis de dedo para que sea funcional y a su vez tener una estética similar al dedo humano  y con ello transformar la vida de la persona afectada.</a:t>
            </a:r>
          </a:p>
        </p:txBody>
      </p:sp>
      <p:sp>
        <p:nvSpPr>
          <p:cNvPr id="2" name="Title 1">
            <a:extLst>
              <a:ext uri="{FF2B5EF4-FFF2-40B4-BE49-F238E27FC236}">
                <a16:creationId xmlns:a16="http://schemas.microsoft.com/office/drawing/2014/main" id="{18CBBE51-FD3A-75AA-E10B-C1A4DB5742A1}"/>
              </a:ext>
            </a:extLst>
          </p:cNvPr>
          <p:cNvSpPr>
            <a:spLocks noGrp="1"/>
          </p:cNvSpPr>
          <p:nvPr>
            <p:ph type="ctrTitle"/>
          </p:nvPr>
        </p:nvSpPr>
        <p:spPr>
          <a:xfrm>
            <a:off x="1964850" y="611643"/>
            <a:ext cx="5214300" cy="946200"/>
          </a:xfrm>
        </p:spPr>
        <p:txBody>
          <a:bodyPr/>
          <a:lstStyle/>
          <a:p>
            <a:r>
              <a:rPr lang="en-US" sz="3200" dirty="0"/>
              <a:t>HIPÓTESIS</a:t>
            </a:r>
          </a:p>
        </p:txBody>
      </p:sp>
      <p:sp>
        <p:nvSpPr>
          <p:cNvPr id="5" name="CuadroTexto 4">
            <a:extLst>
              <a:ext uri="{FF2B5EF4-FFF2-40B4-BE49-F238E27FC236}">
                <a16:creationId xmlns:a16="http://schemas.microsoft.com/office/drawing/2014/main" id="{70A0C878-B140-65F5-B47D-480141DE94C5}"/>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7</a:t>
            </a:r>
            <a:endParaRPr lang="es-MX" sz="1200" b="1" dirty="0">
              <a:solidFill>
                <a:schemeClr val="bg2"/>
              </a:solidFill>
            </a:endParaRPr>
          </a:p>
        </p:txBody>
      </p:sp>
      <p:cxnSp>
        <p:nvCxnSpPr>
          <p:cNvPr id="6" name="Google Shape;207;p37">
            <a:extLst>
              <a:ext uri="{FF2B5EF4-FFF2-40B4-BE49-F238E27FC236}">
                <a16:creationId xmlns:a16="http://schemas.microsoft.com/office/drawing/2014/main" id="{51262411-47A7-FA1D-3E66-86EAD6D39C23}"/>
              </a:ext>
            </a:extLst>
          </p:cNvPr>
          <p:cNvCxnSpPr/>
          <p:nvPr/>
        </p:nvCxnSpPr>
        <p:spPr>
          <a:xfrm>
            <a:off x="2173783" y="1322524"/>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96655215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1113566" y="-13626"/>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OBJETIVO</a:t>
            </a:r>
            <a:endParaRPr sz="3200" dirty="0"/>
          </a:p>
        </p:txBody>
      </p:sp>
      <p:cxnSp>
        <p:nvCxnSpPr>
          <p:cNvPr id="207" name="Google Shape;207;p37"/>
          <p:cNvCxnSpPr/>
          <p:nvPr/>
        </p:nvCxnSpPr>
        <p:spPr>
          <a:xfrm>
            <a:off x="-226517" y="941524"/>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695986" y="2357161"/>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CuadroTexto 1">
            <a:extLst>
              <a:ext uri="{FF2B5EF4-FFF2-40B4-BE49-F238E27FC236}">
                <a16:creationId xmlns:a16="http://schemas.microsoft.com/office/drawing/2014/main" id="{E25CEFCF-22F0-36A7-B701-89A3A79F74EF}"/>
              </a:ext>
            </a:extLst>
          </p:cNvPr>
          <p:cNvSpPr txBox="1"/>
          <p:nvPr/>
        </p:nvSpPr>
        <p:spPr>
          <a:xfrm>
            <a:off x="576197" y="1054400"/>
            <a:ext cx="8041710" cy="1292662"/>
          </a:xfrm>
          <a:prstGeom prst="rect">
            <a:avLst/>
          </a:prstGeom>
          <a:noFill/>
        </p:spPr>
        <p:txBody>
          <a:bodyPr wrap="square" rtlCol="0">
            <a:spAutoFit/>
          </a:bodyPr>
          <a:lstStyle/>
          <a:p>
            <a:pPr>
              <a:lnSpc>
                <a:spcPct val="150000"/>
              </a:lnSpc>
            </a:pPr>
            <a:r>
              <a:rPr lang="es-419" sz="1800" dirty="0">
                <a:latin typeface="Roboto Condensed Light" panose="02000000000000000000" pitchFamily="2" charset="0"/>
                <a:ea typeface="Roboto Condensed Light" panose="02000000000000000000" pitchFamily="2" charset="0"/>
              </a:rPr>
              <a:t>Realizar una mejora en diseño de dedo índice, para lograr  su funcionamiento y el mayor parecido al dedo índice humano. </a:t>
            </a:r>
          </a:p>
          <a:p>
            <a:pPr>
              <a:lnSpc>
                <a:spcPct val="150000"/>
              </a:lnSpc>
            </a:pPr>
            <a:endParaRPr lang="es-MX" sz="1800" dirty="0">
              <a:latin typeface="Roboto Condensed Light" panose="02000000000000000000" pitchFamily="2" charset="0"/>
              <a:ea typeface="Roboto Condensed Light" panose="02000000000000000000" pitchFamily="2" charset="0"/>
            </a:endParaRPr>
          </a:p>
        </p:txBody>
      </p:sp>
      <p:sp>
        <p:nvSpPr>
          <p:cNvPr id="3" name="Google Shape;206;p37">
            <a:extLst>
              <a:ext uri="{FF2B5EF4-FFF2-40B4-BE49-F238E27FC236}">
                <a16:creationId xmlns:a16="http://schemas.microsoft.com/office/drawing/2014/main" id="{A3A22D3F-28E4-11A5-2B40-5D5BFE65A6D1}"/>
              </a:ext>
            </a:extLst>
          </p:cNvPr>
          <p:cNvSpPr txBox="1">
            <a:spLocks/>
          </p:cNvSpPr>
          <p:nvPr/>
        </p:nvSpPr>
        <p:spPr>
          <a:xfrm>
            <a:off x="3936968" y="1400862"/>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s-MX" sz="2800" dirty="0"/>
              <a:t>OBJETIVOS ESPECÍFICOS</a:t>
            </a:r>
          </a:p>
        </p:txBody>
      </p:sp>
      <p:sp>
        <p:nvSpPr>
          <p:cNvPr id="4" name="CuadroTexto 3">
            <a:extLst>
              <a:ext uri="{FF2B5EF4-FFF2-40B4-BE49-F238E27FC236}">
                <a16:creationId xmlns:a16="http://schemas.microsoft.com/office/drawing/2014/main" id="{B44CA0B4-7518-1A35-A721-4AB9D4EB588F}"/>
              </a:ext>
            </a:extLst>
          </p:cNvPr>
          <p:cNvSpPr txBox="1"/>
          <p:nvPr/>
        </p:nvSpPr>
        <p:spPr>
          <a:xfrm>
            <a:off x="1770690" y="2604436"/>
            <a:ext cx="6534067" cy="2267287"/>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s-419" sz="1600" dirty="0">
                <a:latin typeface="Roboto Condensed Light" panose="02000000000000000000" pitchFamily="2" charset="0"/>
                <a:ea typeface="Roboto Condensed Light" panose="02000000000000000000" pitchFamily="2" charset="0"/>
              </a:rPr>
              <a:t>Estudiar la anatomía de la mano, con un enfoque hacia el dedo índice.</a:t>
            </a:r>
          </a:p>
          <a:p>
            <a:pPr marL="342900" indent="-342900" algn="just">
              <a:lnSpc>
                <a:spcPct val="150000"/>
              </a:lnSpc>
              <a:buFont typeface="Arial" panose="020B0604020202020204" pitchFamily="34" charset="0"/>
              <a:buChar char="•"/>
            </a:pPr>
            <a:r>
              <a:rPr lang="es-419" sz="1600" dirty="0">
                <a:latin typeface="Roboto Condensed Light" panose="02000000000000000000" pitchFamily="2" charset="0"/>
                <a:ea typeface="Roboto Condensed Light" panose="02000000000000000000" pitchFamily="2" charset="0"/>
              </a:rPr>
              <a:t>Analizar información de la prótesis de dedo índice en la actualidad. </a:t>
            </a:r>
          </a:p>
          <a:p>
            <a:pPr marL="342900" indent="-342900" algn="just">
              <a:lnSpc>
                <a:spcPct val="150000"/>
              </a:lnSpc>
              <a:buFont typeface="Arial" panose="020B0604020202020204" pitchFamily="34" charset="0"/>
              <a:buChar char="•"/>
            </a:pPr>
            <a:r>
              <a:rPr lang="es-419" sz="1600" dirty="0">
                <a:latin typeface="Roboto Condensed Light" panose="02000000000000000000" pitchFamily="2" charset="0"/>
                <a:ea typeface="Roboto Condensed Light" panose="02000000000000000000" pitchFamily="2" charset="0"/>
              </a:rPr>
              <a:t>Realizar la propuesta de diseño y el CAD para verificar su movimiento.</a:t>
            </a:r>
          </a:p>
          <a:p>
            <a:pPr marL="342900" indent="-342900" algn="just">
              <a:lnSpc>
                <a:spcPct val="150000"/>
              </a:lnSpc>
              <a:buFont typeface="Arial" panose="020B0604020202020204" pitchFamily="34" charset="0"/>
              <a:buChar char="•"/>
            </a:pPr>
            <a:r>
              <a:rPr lang="es-419" sz="1600" dirty="0">
                <a:latin typeface="Roboto Condensed Light" panose="02000000000000000000" pitchFamily="2" charset="0"/>
                <a:ea typeface="Roboto Condensed Light" panose="02000000000000000000" pitchFamily="2" charset="0"/>
              </a:rPr>
              <a:t>Analizar los resultados para verificar el funcionamiento de la prótesis.</a:t>
            </a:r>
          </a:p>
          <a:p>
            <a:pPr marL="342900" indent="-342900" algn="just">
              <a:lnSpc>
                <a:spcPct val="150000"/>
              </a:lnSpc>
              <a:buFont typeface="Arial" panose="020B0604020202020204" pitchFamily="34" charset="0"/>
              <a:buChar char="•"/>
            </a:pPr>
            <a:r>
              <a:rPr lang="es-419" sz="1600" dirty="0">
                <a:latin typeface="Roboto Condensed Light" panose="02000000000000000000" pitchFamily="2" charset="0"/>
                <a:ea typeface="Roboto Condensed Light" panose="02000000000000000000" pitchFamily="2" charset="0"/>
              </a:rPr>
              <a:t>Examinar si el objetivo se cumple y plantear el trabajo a futuro del proyecto.</a:t>
            </a:r>
          </a:p>
          <a:p>
            <a:pPr marL="342900" indent="-342900" algn="just">
              <a:lnSpc>
                <a:spcPct val="150000"/>
              </a:lnSpc>
              <a:buFont typeface="Arial" panose="020B0604020202020204" pitchFamily="34" charset="0"/>
              <a:buChar char="•"/>
            </a:pPr>
            <a:endParaRPr lang="es-MX" sz="1600" dirty="0">
              <a:latin typeface="Roboto Condensed Light" panose="02000000000000000000" pitchFamily="2" charset="0"/>
              <a:ea typeface="Roboto Condensed Light" panose="02000000000000000000" pitchFamily="2" charset="0"/>
            </a:endParaRPr>
          </a:p>
        </p:txBody>
      </p:sp>
      <p:sp>
        <p:nvSpPr>
          <p:cNvPr id="5" name="CuadroTexto 4">
            <a:extLst>
              <a:ext uri="{FF2B5EF4-FFF2-40B4-BE49-F238E27FC236}">
                <a16:creationId xmlns:a16="http://schemas.microsoft.com/office/drawing/2014/main" id="{D16BBEED-365B-630B-705C-FD5470A303BD}"/>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8</a:t>
            </a:r>
            <a:endParaRPr lang="es-MX" sz="1200" b="1" dirty="0">
              <a:solidFill>
                <a:schemeClr val="bg2"/>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093495" y="2635675"/>
            <a:ext cx="7050504"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ANTECEDENTES Y FUNDAMENTOS</a:t>
            </a:r>
            <a:endParaRPr dirty="0"/>
          </a:p>
        </p:txBody>
      </p:sp>
      <p:sp>
        <p:nvSpPr>
          <p:cNvPr id="235" name="Google Shape;235;p39"/>
          <p:cNvSpPr txBox="1">
            <a:spLocks noGrp="1"/>
          </p:cNvSpPr>
          <p:nvPr>
            <p:ph type="title" idx="2"/>
          </p:nvPr>
        </p:nvSpPr>
        <p:spPr>
          <a:xfrm flipH="1">
            <a:off x="4953396" y="2129756"/>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a:cxnSpLocks/>
          </p:cNvCxnSpPr>
          <p:nvPr/>
        </p:nvCxnSpPr>
        <p:spPr>
          <a:xfrm>
            <a:off x="2662518" y="4028400"/>
            <a:ext cx="6481507"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CuadroTexto 5">
            <a:extLst>
              <a:ext uri="{FF2B5EF4-FFF2-40B4-BE49-F238E27FC236}">
                <a16:creationId xmlns:a16="http://schemas.microsoft.com/office/drawing/2014/main" id="{6EFFB6D2-D9AC-08FF-E566-D039AD40B9E7}"/>
              </a:ext>
            </a:extLst>
          </p:cNvPr>
          <p:cNvSpPr txBox="1"/>
          <p:nvPr/>
        </p:nvSpPr>
        <p:spPr>
          <a:xfrm>
            <a:off x="8841500" y="4804685"/>
            <a:ext cx="619536" cy="276999"/>
          </a:xfrm>
          <a:prstGeom prst="rect">
            <a:avLst/>
          </a:prstGeom>
          <a:noFill/>
        </p:spPr>
        <p:txBody>
          <a:bodyPr wrap="square" rtlCol="0">
            <a:spAutoFit/>
          </a:bodyPr>
          <a:lstStyle/>
          <a:p>
            <a:r>
              <a:rPr lang="es-419" sz="1200" b="1" dirty="0">
                <a:solidFill>
                  <a:schemeClr val="bg2"/>
                </a:solidFill>
              </a:rPr>
              <a:t>9</a:t>
            </a:r>
            <a:endParaRPr lang="es-MX" sz="1200" b="1" dirty="0">
              <a:solidFill>
                <a:schemeClr val="bg2"/>
              </a:solidFill>
            </a:endParaRPr>
          </a:p>
        </p:txBody>
      </p:sp>
    </p:spTree>
  </p:cSld>
  <p:clrMapOvr>
    <a:masterClrMapping/>
  </p:clrMapOvr>
  <p:transition spd="slow">
    <p:wipe/>
  </p:transition>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974</Words>
  <Application>Microsoft Office PowerPoint</Application>
  <PresentationFormat>Presentación en pantalla (16:9)</PresentationFormat>
  <Paragraphs>103</Paragraphs>
  <Slides>21</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Exo 2</vt:lpstr>
      <vt:lpstr>Fira Sans Extra Condensed Medium</vt:lpstr>
      <vt:lpstr>Nunito Light</vt:lpstr>
      <vt:lpstr>Roboto Condensed Light</vt:lpstr>
      <vt:lpstr>Tech Newsletter XL by Slidesgo</vt:lpstr>
      <vt:lpstr>DISEÑO Y FABRICACIÓN DE PRÓTESIS DE DEDO ÍNDICE</vt:lpstr>
      <vt:lpstr>ÍNDICE</vt:lpstr>
      <vt:lpstr>ÍNDICE</vt:lpstr>
      <vt:lpstr>INTRODUCCIÓN</vt:lpstr>
      <vt:lpstr>Presentación de PowerPoint</vt:lpstr>
      <vt:lpstr>JUSTIFICACIÓN</vt:lpstr>
      <vt:lpstr>HIPÓTESIS</vt:lpstr>
      <vt:lpstr>OBJETIVO</vt:lpstr>
      <vt:lpstr>ANTECEDENTES Y FUNDAMENTOS</vt:lpstr>
      <vt:lpstr>Biomecánica</vt:lpstr>
      <vt:lpstr>Primer milenio a.C</vt:lpstr>
      <vt:lpstr>La mano de Canterbury [Dunlop, 2003]</vt:lpstr>
      <vt:lpstr>DESARROLLO Y EXPERIMENTACIÓN</vt:lpstr>
      <vt:lpstr>1. MEDICIONES PARA DISEÑO DE DEDO ÍNDICE</vt:lpstr>
      <vt:lpstr>2. PROPUESTA DE DISEÑO </vt:lpstr>
      <vt:lpstr>3. MATERIALES</vt:lpstr>
      <vt:lpstr>4. CÓDIGO IMPLEMENTADO</vt:lpstr>
      <vt:lpstr>RESULTADOS Y DISCUSIÓN</vt:lpstr>
      <vt:lpstr>RESULTADOS</vt:lpstr>
      <vt:lpstr>DISCUSIÓN</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Gloria Domínguez</dc:creator>
  <cp:lastModifiedBy>EIMIE CAROLINA PEREDA SANCHEZ</cp:lastModifiedBy>
  <cp:revision>238</cp:revision>
  <dcterms:modified xsi:type="dcterms:W3CDTF">2022-11-22T13:09:23Z</dcterms:modified>
</cp:coreProperties>
</file>